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7.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23" r:id="rId5"/>
    <p:sldMasterId id="2147483742" r:id="rId6"/>
    <p:sldMasterId id="2147483757" r:id="rId7"/>
    <p:sldMasterId id="2147483770" r:id="rId8"/>
    <p:sldMasterId id="2147483784" r:id="rId9"/>
    <p:sldMasterId id="2147483794" r:id="rId10"/>
    <p:sldMasterId id="2147483815" r:id="rId11"/>
  </p:sldMasterIdLst>
  <p:notesMasterIdLst>
    <p:notesMasterId r:id="rId53"/>
  </p:notesMasterIdLst>
  <p:handoutMasterIdLst>
    <p:handoutMasterId r:id="rId54"/>
  </p:handoutMasterIdLst>
  <p:sldIdLst>
    <p:sldId id="325" r:id="rId12"/>
    <p:sldId id="343" r:id="rId13"/>
    <p:sldId id="260" r:id="rId14"/>
    <p:sldId id="463" r:id="rId15"/>
    <p:sldId id="2076136657" r:id="rId16"/>
    <p:sldId id="332" r:id="rId17"/>
    <p:sldId id="2076136762" r:id="rId18"/>
    <p:sldId id="263" r:id="rId19"/>
    <p:sldId id="1660" r:id="rId20"/>
    <p:sldId id="2076136763" r:id="rId21"/>
    <p:sldId id="567" r:id="rId22"/>
    <p:sldId id="2076136266" r:id="rId23"/>
    <p:sldId id="2076136267" r:id="rId24"/>
    <p:sldId id="1118" r:id="rId25"/>
    <p:sldId id="2076136764" r:id="rId26"/>
    <p:sldId id="556" r:id="rId27"/>
    <p:sldId id="3377" r:id="rId28"/>
    <p:sldId id="566" r:id="rId29"/>
    <p:sldId id="262" r:id="rId30"/>
    <p:sldId id="558" r:id="rId31"/>
    <p:sldId id="2076136268" r:id="rId32"/>
    <p:sldId id="2076136765" r:id="rId33"/>
    <p:sldId id="3363" r:id="rId34"/>
    <p:sldId id="3361" r:id="rId35"/>
    <p:sldId id="3400" r:id="rId36"/>
    <p:sldId id="3398" r:id="rId37"/>
    <p:sldId id="3399" r:id="rId38"/>
    <p:sldId id="3380" r:id="rId39"/>
    <p:sldId id="3389" r:id="rId40"/>
    <p:sldId id="2076136766" r:id="rId41"/>
    <p:sldId id="1614" r:id="rId42"/>
    <p:sldId id="3346" r:id="rId43"/>
    <p:sldId id="559" r:id="rId44"/>
    <p:sldId id="3375" r:id="rId45"/>
    <p:sldId id="2076136767" r:id="rId46"/>
    <p:sldId id="3397" r:id="rId47"/>
    <p:sldId id="3379" r:id="rId48"/>
    <p:sldId id="3378" r:id="rId49"/>
    <p:sldId id="328" r:id="rId50"/>
    <p:sldId id="546" r:id="rId51"/>
    <p:sldId id="345" r:id="rId5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SLIDES" id="{D4B04A26-677D-4F42-935A-AFC5E88D43B3}">
          <p14:sldIdLst>
            <p14:sldId id="325"/>
            <p14:sldId id="343"/>
            <p14:sldId id="260"/>
            <p14:sldId id="463"/>
            <p14:sldId id="2076136657"/>
            <p14:sldId id="332"/>
            <p14:sldId id="2076136762"/>
            <p14:sldId id="263"/>
            <p14:sldId id="1660"/>
            <p14:sldId id="2076136763"/>
            <p14:sldId id="567"/>
            <p14:sldId id="2076136266"/>
            <p14:sldId id="2076136267"/>
            <p14:sldId id="1118"/>
            <p14:sldId id="2076136764"/>
            <p14:sldId id="556"/>
            <p14:sldId id="3377"/>
            <p14:sldId id="566"/>
            <p14:sldId id="262"/>
            <p14:sldId id="558"/>
            <p14:sldId id="2076136268"/>
            <p14:sldId id="2076136765"/>
            <p14:sldId id="3363"/>
            <p14:sldId id="3361"/>
            <p14:sldId id="3400"/>
            <p14:sldId id="3398"/>
            <p14:sldId id="3399"/>
            <p14:sldId id="3380"/>
            <p14:sldId id="3389"/>
            <p14:sldId id="2076136766"/>
            <p14:sldId id="1614"/>
            <p14:sldId id="3346"/>
            <p14:sldId id="559"/>
            <p14:sldId id="3375"/>
            <p14:sldId id="2076136767"/>
            <p14:sldId id="3397"/>
            <p14:sldId id="3379"/>
            <p14:sldId id="3378"/>
            <p14:sldId id="328"/>
            <p14:sldId id="546"/>
            <p14:sldId id="345"/>
          </p14:sldIdLst>
        </p14:section>
        <p14:section name="REFERENCE SLIDES" id="{1BF493E7-959B-4098-9BC3-C5CDEA4CA9C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000"/>
    <a:srgbClr val="289E52"/>
    <a:srgbClr val="F7F7F7"/>
    <a:srgbClr val="777777"/>
    <a:srgbClr val="E3E3E3"/>
    <a:srgbClr val="00AF6F"/>
    <a:srgbClr val="5B5D5D"/>
    <a:srgbClr val="007840"/>
    <a:srgbClr val="F2F2F2"/>
    <a:srgbClr val="F2F2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220FD4-A72B-446F-B576-8F4387099580}" v="5" dt="2019-10-19T12:23:01.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7" autoAdjust="0"/>
    <p:restoredTop sz="80886" autoAdjust="0"/>
  </p:normalViewPr>
  <p:slideViewPr>
    <p:cSldViewPr snapToGrid="0">
      <p:cViewPr varScale="1">
        <p:scale>
          <a:sx n="107" d="100"/>
          <a:sy n="107" d="100"/>
        </p:scale>
        <p:origin x="1004" y="60"/>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1" d="100"/>
          <a:sy n="81" d="100"/>
        </p:scale>
        <p:origin x="317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11/18/2019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en.wikipedia.org/wiki/Unsupervised_learning" TargetMode="External"/><Relationship Id="rId13" Type="http://schemas.openxmlformats.org/officeDocument/2006/relationships/hyperlink" Target="https://en.wikipedia.org/wiki/Boltzmann_machine" TargetMode="External"/><Relationship Id="rId3" Type="http://schemas.openxmlformats.org/officeDocument/2006/relationships/hyperlink" Target="https://medium.com/datadriveninvestor/neural-networks-activation-functions-e371202b56ff" TargetMode="External"/><Relationship Id="rId7" Type="http://schemas.openxmlformats.org/officeDocument/2006/relationships/hyperlink" Target="https://en.wikipedia.org/wiki/Semi-supervised_learning" TargetMode="External"/><Relationship Id="rId12" Type="http://schemas.openxmlformats.org/officeDocument/2006/relationships/hyperlink" Target="https://en.wikipedia.org/wiki/Deep_belief_network"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Supervised_learning" TargetMode="External"/><Relationship Id="rId11" Type="http://schemas.openxmlformats.org/officeDocument/2006/relationships/hyperlink" Target="https://en.wikipedia.org/wiki/Generative_model" TargetMode="External"/><Relationship Id="rId5" Type="http://schemas.openxmlformats.org/officeDocument/2006/relationships/hyperlink" Target="https://en.wikipedia.org/wiki/Learning_representation" TargetMode="External"/><Relationship Id="rId10" Type="http://schemas.openxmlformats.org/officeDocument/2006/relationships/hyperlink" Target="https://en.wikipedia.org/wiki/Propositional_formula" TargetMode="External"/><Relationship Id="rId4" Type="http://schemas.openxmlformats.org/officeDocument/2006/relationships/hyperlink" Target="https://en.wikipedia.org/wiki/Machine_learning" TargetMode="External"/><Relationship Id="rId9" Type="http://schemas.openxmlformats.org/officeDocument/2006/relationships/hyperlink" Target="https://en.wikipedia.org/wiki/Artificial_neural_network" TargetMode="Externa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Artificial_neural_network" TargetMode="External"/><Relationship Id="rId3" Type="http://schemas.openxmlformats.org/officeDocument/2006/relationships/hyperlink" Target="https://en.wikipedia.org/wiki/Machine_learning" TargetMode="External"/><Relationship Id="rId7" Type="http://schemas.openxmlformats.org/officeDocument/2006/relationships/hyperlink" Target="https://en.wikipedia.org/wiki/Unsupervised_learning" TargetMode="External"/><Relationship Id="rId12" Type="http://schemas.openxmlformats.org/officeDocument/2006/relationships/hyperlink" Target="https://en.wikipedia.org/wiki/Boltzmann_machine"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en.wikipedia.org/wiki/Semi-supervised_learning" TargetMode="External"/><Relationship Id="rId11" Type="http://schemas.openxmlformats.org/officeDocument/2006/relationships/hyperlink" Target="https://en.wikipedia.org/wiki/Deep_belief_network" TargetMode="External"/><Relationship Id="rId5" Type="http://schemas.openxmlformats.org/officeDocument/2006/relationships/hyperlink" Target="https://en.wikipedia.org/wiki/Supervised_learning" TargetMode="External"/><Relationship Id="rId10" Type="http://schemas.openxmlformats.org/officeDocument/2006/relationships/hyperlink" Target="https://en.wikipedia.org/wiki/Generative_model" TargetMode="External"/><Relationship Id="rId4" Type="http://schemas.openxmlformats.org/officeDocument/2006/relationships/hyperlink" Target="https://en.wikipedia.org/wiki/Learning_representation" TargetMode="External"/><Relationship Id="rId9" Type="http://schemas.openxmlformats.org/officeDocument/2006/relationships/hyperlink" Target="https://en.wikipedia.org/wiki/Propositional_formula"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minutes</a:t>
            </a:r>
          </a:p>
        </p:txBody>
      </p:sp>
      <p:sp>
        <p:nvSpPr>
          <p:cNvPr id="4" name="Slide Number Placeholder 3"/>
          <p:cNvSpPr>
            <a:spLocks noGrp="1"/>
          </p:cNvSpPr>
          <p:nvPr>
            <p:ph type="sldNum" sz="quarter" idx="5"/>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Talking through again symbolic</a:t>
            </a:r>
          </a:p>
          <a:p>
            <a:pPr rtl="0" fontAlgn="ctr"/>
            <a:r>
              <a:rPr lang="en-US" sz="1200" kern="1200" dirty="0">
                <a:solidFill>
                  <a:schemeClr val="tx1"/>
                </a:solidFill>
                <a:effectLst/>
                <a:latin typeface="+mn-lt"/>
                <a:ea typeface="+mn-ea"/>
                <a:cs typeface="+mn-cs"/>
              </a:rPr>
              <a:t>Just a bunch of if then</a:t>
            </a:r>
          </a:p>
          <a:p>
            <a:pPr rtl="0" fontAlgn="ctr"/>
            <a:r>
              <a:rPr lang="en-US" sz="1200" kern="1200" dirty="0">
                <a:solidFill>
                  <a:schemeClr val="tx1"/>
                </a:solidFill>
                <a:effectLst/>
                <a:latin typeface="+mn-lt"/>
                <a:ea typeface="+mn-ea"/>
                <a:cs typeface="+mn-cs"/>
              </a:rPr>
              <a:t>We can change the questions</a:t>
            </a:r>
          </a:p>
          <a:p>
            <a:pPr rtl="0" fontAlgn="ctr"/>
            <a:r>
              <a:rPr lang="en-US" sz="1200" kern="1200" dirty="0">
                <a:solidFill>
                  <a:schemeClr val="tx1"/>
                </a:solidFill>
                <a:effectLst/>
                <a:latin typeface="+mn-lt"/>
                <a:ea typeface="+mn-ea"/>
                <a:cs typeface="+mn-cs"/>
              </a:rPr>
              <a:t>If you add more syllables, they pay you more money </a:t>
            </a:r>
          </a:p>
          <a:p>
            <a:pPr rtl="0" fontAlgn="ctr"/>
            <a:r>
              <a:rPr lang="en-US" sz="1200" kern="1200" dirty="0">
                <a:solidFill>
                  <a:schemeClr val="tx1"/>
                </a:solidFill>
                <a:effectLst/>
                <a:latin typeface="+mn-lt"/>
                <a:ea typeface="+mn-ea"/>
                <a:cs typeface="+mn-cs"/>
              </a:rPr>
              <a:t>If </a:t>
            </a:r>
            <a:r>
              <a:rPr lang="en-US" sz="1200" kern="1200" dirty="0" err="1">
                <a:solidFill>
                  <a:schemeClr val="tx1"/>
                </a:solidFill>
                <a:effectLst/>
                <a:latin typeface="+mn-lt"/>
                <a:ea typeface="+mn-ea"/>
                <a:cs typeface="+mn-cs"/>
              </a:rPr>
              <a:t>thens</a:t>
            </a:r>
            <a:r>
              <a:rPr lang="en-US" sz="1200" kern="1200" dirty="0">
                <a:solidFill>
                  <a:schemeClr val="tx1"/>
                </a:solidFill>
                <a:effectLst/>
                <a:latin typeface="+mn-lt"/>
                <a:ea typeface="+mn-ea"/>
                <a:cs typeface="+mn-cs"/>
              </a:rPr>
              <a:t> are experts systems</a:t>
            </a:r>
          </a:p>
          <a:p>
            <a:pPr rtl="0" fontAlgn="ctr"/>
            <a:r>
              <a:rPr lang="en-US" sz="1200" kern="1200" dirty="0">
                <a:solidFill>
                  <a:schemeClr val="tx1"/>
                </a:solidFill>
                <a:effectLst/>
                <a:latin typeface="+mn-lt"/>
                <a:ea typeface="+mn-ea"/>
                <a:cs typeface="+mn-cs"/>
              </a:rPr>
              <a:t>That's just code</a:t>
            </a:r>
          </a:p>
          <a:p>
            <a:pPr rtl="0" fontAlgn="ctr"/>
            <a:r>
              <a:rPr lang="en-US" sz="1200" kern="1200" dirty="0">
                <a:solidFill>
                  <a:schemeClr val="tx1"/>
                </a:solidFill>
                <a:effectLst/>
                <a:latin typeface="+mn-lt"/>
                <a:ea typeface="+mn-ea"/>
                <a:cs typeface="+mn-cs"/>
              </a:rPr>
              <a:t>Then statistical</a:t>
            </a:r>
          </a:p>
          <a:p>
            <a:pPr lvl="1" rtl="0" fontAlgn="ctr"/>
            <a:r>
              <a:rPr lang="en-US" sz="1200" kern="1200" dirty="0">
                <a:solidFill>
                  <a:schemeClr val="tx1"/>
                </a:solidFill>
                <a:effectLst/>
                <a:latin typeface="+mn-lt"/>
                <a:ea typeface="+mn-ea"/>
                <a:cs typeface="+mn-cs"/>
              </a:rPr>
              <a:t>Inference - how the weather is predicted</a:t>
            </a:r>
          </a:p>
          <a:p>
            <a:pPr lvl="1" rtl="0" fontAlgn="ctr"/>
            <a:r>
              <a:rPr lang="en-US" sz="1200" kern="1200" dirty="0">
                <a:solidFill>
                  <a:schemeClr val="tx1"/>
                </a:solidFill>
                <a:effectLst/>
                <a:latin typeface="+mn-lt"/>
                <a:ea typeface="+mn-ea"/>
                <a:cs typeface="+mn-cs"/>
              </a:rPr>
              <a:t>Bayesian remember bell curve model</a:t>
            </a:r>
          </a:p>
          <a:p>
            <a:pPr rtl="0" fontAlgn="ctr"/>
            <a:r>
              <a:rPr lang="en-US" sz="1200" kern="1200" dirty="0">
                <a:solidFill>
                  <a:schemeClr val="tx1"/>
                </a:solidFill>
                <a:effectLst/>
                <a:latin typeface="+mn-lt"/>
                <a:ea typeface="+mn-ea"/>
                <a:cs typeface="+mn-cs"/>
              </a:rPr>
              <a:t>This carried us along for a while</a:t>
            </a:r>
          </a:p>
          <a:p>
            <a:pPr rtl="0" fontAlgn="ctr"/>
            <a:r>
              <a:rPr lang="en-US" sz="1200" kern="1200" dirty="0">
                <a:solidFill>
                  <a:schemeClr val="tx1"/>
                </a:solidFill>
                <a:effectLst/>
                <a:latin typeface="+mn-lt"/>
                <a:ea typeface="+mn-ea"/>
                <a:cs typeface="+mn-cs"/>
              </a:rPr>
              <a:t>From all these things we got these sorts of things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2682259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Vision: </a:t>
            </a:r>
            <a:r>
              <a:rPr lang="en-US" sz="12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Computer vision: </a:t>
            </a:r>
            <a:r>
              <a:rPr lang="en-US" sz="12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Content Moderator: </a:t>
            </a:r>
            <a:r>
              <a:rPr lang="en-US" sz="12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Vision Service: </a:t>
            </a:r>
            <a:r>
              <a:rPr lang="en-US" sz="12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Face</a:t>
            </a:r>
            <a:r>
              <a:rPr lang="en-US" sz="1200" kern="1200" dirty="0">
                <a:solidFill>
                  <a:schemeClr val="tx1"/>
                </a:solidFill>
                <a:effectLst/>
                <a:latin typeface="Segoe UI Light" pitchFamily="34" charset="0"/>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Video indexer: </a:t>
            </a:r>
            <a:r>
              <a:rPr lang="en-US" sz="1200" kern="1200" dirty="0">
                <a:solidFill>
                  <a:schemeClr val="tx1"/>
                </a:solidFill>
                <a:effectLst/>
                <a:latin typeface="Segoe UI Light" pitchFamily="34" charset="0"/>
                <a:ea typeface="+mn-ea"/>
                <a:cs typeface="+mn-cs"/>
              </a:rPr>
              <a:t>Easily extract insights from your videos to enrich your applications</a:t>
            </a:r>
          </a:p>
          <a:p>
            <a:r>
              <a:rPr lang="en-US" sz="1200" b="1" kern="1200" dirty="0">
                <a:solidFill>
                  <a:schemeClr val="tx1"/>
                </a:solidFill>
                <a:effectLst/>
                <a:latin typeface="Segoe UI Light" pitchFamily="34" charset="0"/>
                <a:ea typeface="+mn-ea"/>
                <a:cs typeface="+mn-cs"/>
              </a:rPr>
              <a:t>Speech:</a:t>
            </a:r>
            <a:r>
              <a:rPr lang="en-US" sz="12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Speech: </a:t>
            </a:r>
            <a:r>
              <a:rPr lang="en-US" sz="12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Speaker Recognition:</a:t>
            </a:r>
            <a:r>
              <a:rPr lang="en-US" sz="12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 Speech Service: </a:t>
            </a:r>
            <a:r>
              <a:rPr lang="en-US" sz="1200" kern="1200" dirty="0">
                <a:solidFill>
                  <a:schemeClr val="tx1"/>
                </a:solidFill>
                <a:effectLst/>
                <a:latin typeface="Segoe UI Light" pitchFamily="34" charset="0"/>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Speech:</a:t>
            </a:r>
            <a:r>
              <a:rPr lang="en-US" sz="1200" kern="1200" dirty="0">
                <a:solidFill>
                  <a:schemeClr val="tx1"/>
                </a:solidFill>
                <a:effectLst/>
                <a:latin typeface="Segoe UI Light" pitchFamily="34" charset="0"/>
                <a:ea typeface="+mn-ea"/>
                <a:cs typeface="+mn-cs"/>
              </a:rPr>
              <a:t> Easily conduct real-time speech translation on your app</a:t>
            </a:r>
          </a:p>
          <a:p>
            <a:r>
              <a:rPr lang="en-US" sz="1200" b="1" kern="1200" dirty="0">
                <a:solidFill>
                  <a:schemeClr val="tx1"/>
                </a:solidFill>
                <a:effectLst/>
                <a:latin typeface="Segoe UI Light" pitchFamily="34" charset="0"/>
                <a:ea typeface="+mn-ea"/>
                <a:cs typeface="+mn-cs"/>
              </a:rPr>
              <a:t>Language: </a:t>
            </a:r>
            <a:r>
              <a:rPr lang="en-US" sz="12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Spell Check: </a:t>
            </a:r>
            <a:r>
              <a:rPr lang="en-US" sz="12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Language Understanding (LUIS): </a:t>
            </a:r>
            <a:r>
              <a:rPr lang="en-US" sz="12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Linguistic Analysis: </a:t>
            </a:r>
            <a:r>
              <a:rPr lang="en-US" sz="12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Text Analytics: </a:t>
            </a:r>
            <a:r>
              <a:rPr lang="en-US" sz="12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Text:</a:t>
            </a:r>
            <a:r>
              <a:rPr lang="en-US" sz="1200" kern="1200" dirty="0">
                <a:solidFill>
                  <a:schemeClr val="tx1"/>
                </a:solidFill>
                <a:effectLst/>
                <a:latin typeface="Segoe UI Light" pitchFamily="34" charset="0"/>
                <a:ea typeface="+mn-ea"/>
                <a:cs typeface="+mn-cs"/>
              </a:rPr>
              <a:t> Easily conduct machine translation for 60+ languages</a:t>
            </a:r>
          </a:p>
          <a:p>
            <a:r>
              <a:rPr lang="en-US" sz="1200" b="1" kern="1200" dirty="0">
                <a:solidFill>
                  <a:schemeClr val="tx1"/>
                </a:solidFill>
                <a:effectLst/>
                <a:latin typeface="Segoe UI Light" pitchFamily="34" charset="0"/>
                <a:ea typeface="+mn-ea"/>
                <a:cs typeface="+mn-cs"/>
              </a:rPr>
              <a:t>Knowledge: </a:t>
            </a:r>
            <a:r>
              <a:rPr lang="en-US" sz="12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Knowledge Exploration Service: </a:t>
            </a:r>
            <a:r>
              <a:rPr lang="en-US" sz="12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Entity Linking Service: </a:t>
            </a:r>
            <a:r>
              <a:rPr lang="en-US" sz="12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Academic Knowledge:</a:t>
            </a:r>
            <a:r>
              <a:rPr lang="en-US" sz="12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Segoe UI Light" pitchFamily="34" charset="0"/>
                <a:ea typeface="+mn-ea"/>
                <a:cs typeface="+mn-cs"/>
              </a:rPr>
              <a:t>QnA</a:t>
            </a:r>
            <a:r>
              <a:rPr lang="en-US" sz="1200" b="1" kern="1200" dirty="0">
                <a:solidFill>
                  <a:schemeClr val="tx1"/>
                </a:solidFill>
                <a:effectLst/>
                <a:latin typeface="Segoe UI Light" pitchFamily="34" charset="0"/>
                <a:ea typeface="+mn-ea"/>
                <a:cs typeface="+mn-cs"/>
              </a:rPr>
              <a:t> Maker:</a:t>
            </a:r>
            <a:r>
              <a:rPr lang="en-US" sz="1200" kern="1200" dirty="0">
                <a:solidFill>
                  <a:schemeClr val="tx1"/>
                </a:solidFill>
                <a:effectLst/>
                <a:latin typeface="Segoe UI Light" pitchFamily="34" charset="0"/>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Decision Service:</a:t>
            </a:r>
            <a:r>
              <a:rPr lang="en-US" sz="1200" kern="1200" dirty="0">
                <a:solidFill>
                  <a:schemeClr val="tx1"/>
                </a:solidFill>
                <a:effectLst/>
                <a:latin typeface="Segoe UI Light" pitchFamily="34" charset="0"/>
                <a:ea typeface="+mn-ea"/>
                <a:cs typeface="+mn-cs"/>
              </a:rPr>
              <a:t> Create custom experiences with adaptive, contextual decision-making</a:t>
            </a:r>
          </a:p>
          <a:p>
            <a:r>
              <a:rPr lang="en-US" sz="1200" b="1" kern="1200" dirty="0">
                <a:solidFill>
                  <a:schemeClr val="tx1"/>
                </a:solidFill>
                <a:effectLst/>
                <a:latin typeface="Segoe UI Light" pitchFamily="34" charset="0"/>
                <a:ea typeface="+mn-ea"/>
                <a:cs typeface="+mn-cs"/>
              </a:rPr>
              <a:t>Search: </a:t>
            </a:r>
            <a:r>
              <a:rPr lang="en-US" sz="1200" kern="1200" dirty="0">
                <a:solidFill>
                  <a:schemeClr val="tx1"/>
                </a:solidFill>
                <a:effectLst/>
                <a:latin typeface="Segoe UI Light" pitchFamily="34" charset="0"/>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Autosuggest: </a:t>
            </a:r>
            <a:r>
              <a:rPr lang="en-US" sz="12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News Search: </a:t>
            </a:r>
            <a:r>
              <a:rPr lang="en-US" sz="12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Web Search: </a:t>
            </a:r>
            <a:r>
              <a:rPr lang="en-US" sz="12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Entity Search: </a:t>
            </a:r>
            <a:r>
              <a:rPr lang="en-US" sz="12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Image Search: </a:t>
            </a:r>
            <a:r>
              <a:rPr lang="en-US" sz="12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Video Search: </a:t>
            </a:r>
            <a:r>
              <a:rPr lang="en-US" sz="12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Custom Search: </a:t>
            </a:r>
            <a:r>
              <a:rPr lang="en-US" sz="1200" kern="1200" dirty="0">
                <a:solidFill>
                  <a:schemeClr val="tx1"/>
                </a:solidFill>
                <a:effectLst/>
                <a:latin typeface="Segoe UI Light" pitchFamily="34" charset="0"/>
                <a:ea typeface="+mn-ea"/>
                <a:cs typeface="+mn-cs"/>
              </a:rPr>
              <a:t>Create tailored site search or vertical search experiences for topics you care about</a:t>
            </a:r>
          </a:p>
          <a:p>
            <a:r>
              <a:rPr lang="en-US" sz="1200" b="1" kern="1200" dirty="0">
                <a:solidFill>
                  <a:schemeClr val="tx1"/>
                </a:solidFill>
                <a:effectLst/>
                <a:latin typeface="Segoe UI Light" pitchFamily="34" charset="0"/>
                <a:ea typeface="+mn-ea"/>
                <a:cs typeface="+mn-cs"/>
              </a:rPr>
              <a:t>Labs: </a:t>
            </a:r>
            <a:r>
              <a:rPr lang="en-US" sz="1200" kern="1200" dirty="0">
                <a:solidFill>
                  <a:schemeClr val="tx1"/>
                </a:solidFill>
                <a:effectLst/>
                <a:latin typeface="Segoe UI Light" pitchFamily="34" charset="0"/>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Segoe UI Light" pitchFamily="34" charset="0"/>
                <a:ea typeface="+mn-ea"/>
                <a:cs typeface="+mn-cs"/>
              </a:rPr>
              <a:t>Project Prague: </a:t>
            </a:r>
            <a:r>
              <a:rPr lang="en-US" sz="12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Segoe UI Light" pitchFamily="34" charset="0"/>
                <a:ea typeface="+mn-ea"/>
                <a:cs typeface="+mn-cs"/>
              </a:rPr>
              <a:t>Project Cuzco: </a:t>
            </a:r>
            <a:r>
              <a:rPr lang="en-US" sz="1200" kern="1200" dirty="0">
                <a:solidFill>
                  <a:schemeClr val="tx1"/>
                </a:solidFill>
                <a:effectLst/>
                <a:latin typeface="Segoe UI Light" pitchFamily="34" charset="0"/>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Segoe UI Light" pitchFamily="34" charset="0"/>
                <a:ea typeface="+mn-ea"/>
                <a:cs typeface="+mn-cs"/>
              </a:rPr>
              <a:t>Project Johannesburg: </a:t>
            </a:r>
            <a:r>
              <a:rPr lang="en-US" sz="1200" kern="1200" dirty="0">
                <a:solidFill>
                  <a:schemeClr val="tx1"/>
                </a:solidFill>
                <a:effectLst/>
                <a:latin typeface="Segoe UI Light" pitchFamily="34" charset="0"/>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Segoe UI Light" pitchFamily="34" charset="0"/>
                <a:ea typeface="+mn-ea"/>
                <a:cs typeface="+mn-cs"/>
              </a:rPr>
              <a:t>Project Nanjing: </a:t>
            </a:r>
            <a:r>
              <a:rPr lang="en-US" sz="1200" kern="1200" dirty="0">
                <a:solidFill>
                  <a:schemeClr val="tx1"/>
                </a:solidFill>
                <a:effectLst/>
                <a:latin typeface="Segoe UI Light" pitchFamily="34" charset="0"/>
                <a:ea typeface="+mn-ea"/>
                <a:cs typeface="+mn-cs"/>
              </a:rPr>
              <a:t>API to calculate isochrones - time and distance-based recommendations for enterprise route optimization.</a:t>
            </a:r>
          </a:p>
          <a:p>
            <a:pPr lvl="0"/>
            <a:r>
              <a:rPr lang="en-US" sz="1200" b="1" kern="1200" dirty="0">
                <a:solidFill>
                  <a:schemeClr val="tx1"/>
                </a:solidFill>
                <a:effectLst/>
                <a:latin typeface="Segoe UI Light" pitchFamily="34" charset="0"/>
                <a:ea typeface="+mn-ea"/>
                <a:cs typeface="+mn-cs"/>
              </a:rPr>
              <a:t>Project Abu Dhabi: </a:t>
            </a:r>
            <a:r>
              <a:rPr lang="en-US" sz="1200" kern="1200" dirty="0">
                <a:solidFill>
                  <a:schemeClr val="tx1"/>
                </a:solidFill>
                <a:effectLst/>
                <a:latin typeface="Segoe UI Light" pitchFamily="34" charset="0"/>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Segoe UI Light" pitchFamily="34" charset="0"/>
                <a:ea typeface="+mn-ea"/>
                <a:cs typeface="+mn-cs"/>
              </a:rPr>
              <a:t>Project Wollongong: </a:t>
            </a:r>
            <a:r>
              <a:rPr lang="en-US" sz="12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Ex: restaurants, parks, transit stops. </a:t>
            </a:r>
            <a:endParaRPr lang="en-US" sz="1200" dirty="0">
              <a:effectLst/>
            </a:endParaRPr>
          </a:p>
          <a:p>
            <a:r>
              <a:rPr lang="en-US" sz="1200"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sz="1200" dirty="0">
                <a:effectLst/>
              </a:rPr>
              <a:t>detection, vision and speech recognition, knowledge, search and language understanding – into their applications. The collection will continuously improve, adding new APIs and updating existing ones.</a:t>
            </a:r>
          </a:p>
          <a:p>
            <a:endParaRPr lang="en-US" sz="1200" b="1" dirty="0">
              <a:effectLst/>
            </a:endParaRPr>
          </a:p>
          <a:p>
            <a:r>
              <a:rPr lang="en-US" sz="1200" b="1" dirty="0">
                <a:effectLst/>
              </a:rPr>
              <a:t>Cognitive Services includes:</a:t>
            </a:r>
          </a:p>
          <a:p>
            <a:r>
              <a:rPr lang="en-US" sz="1200" dirty="0">
                <a:effectLst/>
              </a:rPr>
              <a:t>&lt;click&gt;</a:t>
            </a:r>
          </a:p>
          <a:p>
            <a:endParaRPr lang="en-US" sz="1200" b="1" dirty="0">
              <a:effectLst/>
            </a:endParaRPr>
          </a:p>
          <a:p>
            <a:pPr lvl="0"/>
            <a:r>
              <a:rPr lang="en-US" sz="1200" dirty="0">
                <a:effectLst/>
              </a:rPr>
              <a:t>Vision: From faces to feelings, allow apps to understand images and video</a:t>
            </a:r>
          </a:p>
          <a:p>
            <a:pPr lvl="0"/>
            <a:r>
              <a:rPr lang="en-US" sz="1200" dirty="0">
                <a:effectLst/>
              </a:rPr>
              <a:t>&lt;click&gt;</a:t>
            </a:r>
          </a:p>
          <a:p>
            <a:pPr lvl="0"/>
            <a:endParaRPr lang="en-US" sz="1200" dirty="0">
              <a:effectLst/>
            </a:endParaRPr>
          </a:p>
          <a:p>
            <a:pPr lvl="0"/>
            <a:r>
              <a:rPr lang="en-US" sz="1200" dirty="0">
                <a:effectLst/>
              </a:rPr>
              <a:t>Speech: Hear and speak to users by filtering noise, identifying speakers, and understanding intent</a:t>
            </a:r>
          </a:p>
          <a:p>
            <a:pPr lvl="0"/>
            <a:r>
              <a:rPr lang="en-US" sz="1200" dirty="0">
                <a:effectLst/>
              </a:rPr>
              <a:t>&lt;click&gt;</a:t>
            </a:r>
          </a:p>
          <a:p>
            <a:pPr lvl="0"/>
            <a:endParaRPr lang="en-US" sz="1200" dirty="0">
              <a:effectLst/>
            </a:endParaRPr>
          </a:p>
          <a:p>
            <a:pPr lvl="0"/>
            <a:r>
              <a:rPr lang="en-US" sz="1200" dirty="0">
                <a:effectLst/>
              </a:rPr>
              <a:t>Language: Process text and learn how to recognize what users want</a:t>
            </a:r>
          </a:p>
          <a:p>
            <a:pPr lvl="0"/>
            <a:r>
              <a:rPr lang="en-US" sz="1200" dirty="0">
                <a:effectLst/>
              </a:rPr>
              <a:t>&lt;click&gt;</a:t>
            </a:r>
          </a:p>
          <a:p>
            <a:pPr lvl="0"/>
            <a:endParaRPr lang="en-US" sz="1200" dirty="0">
              <a:effectLst/>
            </a:endParaRPr>
          </a:p>
          <a:p>
            <a:pPr lvl="0"/>
            <a:r>
              <a:rPr lang="en-US" sz="1200" dirty="0">
                <a:effectLst/>
              </a:rPr>
              <a:t>Knowledge: Tap into rich knowledge amassed from the web, academia, or your own data</a:t>
            </a:r>
          </a:p>
          <a:p>
            <a:pPr lvl="0"/>
            <a:r>
              <a:rPr lang="en-US" sz="1200" dirty="0">
                <a:effectLst/>
              </a:rPr>
              <a:t>&lt;click&gt;</a:t>
            </a:r>
          </a:p>
          <a:p>
            <a:pPr lvl="0"/>
            <a:endParaRPr lang="en-US" sz="1200" dirty="0">
              <a:effectLst/>
            </a:endParaRPr>
          </a:p>
          <a:p>
            <a:pPr lvl="0"/>
            <a:r>
              <a:rPr lang="en-US" sz="1200" dirty="0">
                <a:effectLst/>
              </a:rPr>
              <a:t>Search: Access billions of web pages, images, videos, and news with the power of Bing APIs</a:t>
            </a:r>
          </a:p>
          <a:p>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sz="1200" dirty="0">
              <a:effectLst/>
            </a:endParaRPr>
          </a:p>
          <a:p>
            <a:pPr lvl="0"/>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1" baseline="0" dirty="0"/>
              <a:t>Transition:</a:t>
            </a:r>
            <a:r>
              <a:rPr lang="en-US" sz="1200" baseline="0" dirty="0"/>
              <a:t> </a:t>
            </a:r>
            <a:r>
              <a:rPr lang="en-US" sz="1200" b="1" baseline="0" dirty="0"/>
              <a:t>When it comes to real-world applications for Cognitive Services, the sky is the limit! Let’s look at some examples. </a:t>
            </a:r>
          </a:p>
          <a:p>
            <a:r>
              <a:rPr lang="en-US" sz="1200" b="1" baseline="0" dirty="0"/>
              <a:t>&lt;click&gt;</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10964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Vision: </a:t>
            </a:r>
            <a:r>
              <a:rPr lang="en-US" sz="12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Computer vision: </a:t>
            </a:r>
            <a:r>
              <a:rPr lang="en-US" sz="12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Content Moderator: </a:t>
            </a:r>
            <a:r>
              <a:rPr lang="en-US" sz="12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Vision Service: </a:t>
            </a:r>
            <a:r>
              <a:rPr lang="en-US" sz="12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Face</a:t>
            </a:r>
            <a:r>
              <a:rPr lang="en-US" sz="1200" kern="1200" dirty="0">
                <a:solidFill>
                  <a:schemeClr val="tx1"/>
                </a:solidFill>
                <a:effectLst/>
                <a:latin typeface="Segoe UI Light" pitchFamily="34" charset="0"/>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Video indexer: </a:t>
            </a:r>
            <a:r>
              <a:rPr lang="en-US" sz="1200" kern="1200" dirty="0">
                <a:solidFill>
                  <a:schemeClr val="tx1"/>
                </a:solidFill>
                <a:effectLst/>
                <a:latin typeface="Segoe UI Light" pitchFamily="34" charset="0"/>
                <a:ea typeface="+mn-ea"/>
                <a:cs typeface="+mn-cs"/>
              </a:rPr>
              <a:t>Easily extract insights from your videos to enrich your applications</a:t>
            </a:r>
          </a:p>
          <a:p>
            <a:r>
              <a:rPr lang="en-US" sz="1200" b="1" kern="1200" dirty="0">
                <a:solidFill>
                  <a:schemeClr val="tx1"/>
                </a:solidFill>
                <a:effectLst/>
                <a:latin typeface="Segoe UI Light" pitchFamily="34" charset="0"/>
                <a:ea typeface="+mn-ea"/>
                <a:cs typeface="+mn-cs"/>
              </a:rPr>
              <a:t>Speech:</a:t>
            </a:r>
            <a:r>
              <a:rPr lang="en-US" sz="12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Speech: </a:t>
            </a:r>
            <a:r>
              <a:rPr lang="en-US" sz="12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Speaker Recognition:</a:t>
            </a:r>
            <a:r>
              <a:rPr lang="en-US" sz="12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 Speech Service: </a:t>
            </a:r>
            <a:r>
              <a:rPr lang="en-US" sz="1200" kern="1200" dirty="0">
                <a:solidFill>
                  <a:schemeClr val="tx1"/>
                </a:solidFill>
                <a:effectLst/>
                <a:latin typeface="Segoe UI Light" pitchFamily="34" charset="0"/>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Speech:</a:t>
            </a:r>
            <a:r>
              <a:rPr lang="en-US" sz="1200" kern="1200" dirty="0">
                <a:solidFill>
                  <a:schemeClr val="tx1"/>
                </a:solidFill>
                <a:effectLst/>
                <a:latin typeface="Segoe UI Light" pitchFamily="34" charset="0"/>
                <a:ea typeface="+mn-ea"/>
                <a:cs typeface="+mn-cs"/>
              </a:rPr>
              <a:t> Easily conduct real-time speech translation on your app</a:t>
            </a:r>
          </a:p>
          <a:p>
            <a:r>
              <a:rPr lang="en-US" sz="1200" b="1" kern="1200" dirty="0">
                <a:solidFill>
                  <a:schemeClr val="tx1"/>
                </a:solidFill>
                <a:effectLst/>
                <a:latin typeface="Segoe UI Light" pitchFamily="34" charset="0"/>
                <a:ea typeface="+mn-ea"/>
                <a:cs typeface="+mn-cs"/>
              </a:rPr>
              <a:t>Language: </a:t>
            </a:r>
            <a:r>
              <a:rPr lang="en-US" sz="12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Spell Check: </a:t>
            </a:r>
            <a:r>
              <a:rPr lang="en-US" sz="12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Language Understanding (LUIS): </a:t>
            </a:r>
            <a:r>
              <a:rPr lang="en-US" sz="12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Linguistic Analysis: </a:t>
            </a:r>
            <a:r>
              <a:rPr lang="en-US" sz="12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Text Analytics: </a:t>
            </a:r>
            <a:r>
              <a:rPr lang="en-US" sz="12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Text:</a:t>
            </a:r>
            <a:r>
              <a:rPr lang="en-US" sz="1200" kern="1200" dirty="0">
                <a:solidFill>
                  <a:schemeClr val="tx1"/>
                </a:solidFill>
                <a:effectLst/>
                <a:latin typeface="Segoe UI Light" pitchFamily="34" charset="0"/>
                <a:ea typeface="+mn-ea"/>
                <a:cs typeface="+mn-cs"/>
              </a:rPr>
              <a:t> Easily conduct machine translation for 60+ languages</a:t>
            </a:r>
          </a:p>
          <a:p>
            <a:r>
              <a:rPr lang="en-US" sz="1200" b="1" kern="1200" dirty="0">
                <a:solidFill>
                  <a:schemeClr val="tx1"/>
                </a:solidFill>
                <a:effectLst/>
                <a:latin typeface="Segoe UI Light" pitchFamily="34" charset="0"/>
                <a:ea typeface="+mn-ea"/>
                <a:cs typeface="+mn-cs"/>
              </a:rPr>
              <a:t>Knowledge: </a:t>
            </a:r>
            <a:r>
              <a:rPr lang="en-US" sz="12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Knowledge Exploration Service: </a:t>
            </a:r>
            <a:r>
              <a:rPr lang="en-US" sz="12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Entity Linking Service: </a:t>
            </a:r>
            <a:r>
              <a:rPr lang="en-US" sz="12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Academic Knowledge:</a:t>
            </a:r>
            <a:r>
              <a:rPr lang="en-US" sz="12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Segoe UI Light" pitchFamily="34" charset="0"/>
                <a:ea typeface="+mn-ea"/>
                <a:cs typeface="+mn-cs"/>
              </a:rPr>
              <a:t>QnA</a:t>
            </a:r>
            <a:r>
              <a:rPr lang="en-US" sz="1200" b="1" kern="1200" dirty="0">
                <a:solidFill>
                  <a:schemeClr val="tx1"/>
                </a:solidFill>
                <a:effectLst/>
                <a:latin typeface="Segoe UI Light" pitchFamily="34" charset="0"/>
                <a:ea typeface="+mn-ea"/>
                <a:cs typeface="+mn-cs"/>
              </a:rPr>
              <a:t> Maker:</a:t>
            </a:r>
            <a:r>
              <a:rPr lang="en-US" sz="1200" kern="1200" dirty="0">
                <a:solidFill>
                  <a:schemeClr val="tx1"/>
                </a:solidFill>
                <a:effectLst/>
                <a:latin typeface="Segoe UI Light" pitchFamily="34" charset="0"/>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Decision Service:</a:t>
            </a:r>
            <a:r>
              <a:rPr lang="en-US" sz="1200" kern="1200" dirty="0">
                <a:solidFill>
                  <a:schemeClr val="tx1"/>
                </a:solidFill>
                <a:effectLst/>
                <a:latin typeface="Segoe UI Light" pitchFamily="34" charset="0"/>
                <a:ea typeface="+mn-ea"/>
                <a:cs typeface="+mn-cs"/>
              </a:rPr>
              <a:t> Create custom experiences with adaptive, contextual decision-making</a:t>
            </a:r>
          </a:p>
          <a:p>
            <a:r>
              <a:rPr lang="en-US" sz="1200" b="1" kern="1200" dirty="0">
                <a:solidFill>
                  <a:schemeClr val="tx1"/>
                </a:solidFill>
                <a:effectLst/>
                <a:latin typeface="Segoe UI Light" pitchFamily="34" charset="0"/>
                <a:ea typeface="+mn-ea"/>
                <a:cs typeface="+mn-cs"/>
              </a:rPr>
              <a:t>Search: </a:t>
            </a:r>
            <a:r>
              <a:rPr lang="en-US" sz="1200" kern="1200" dirty="0">
                <a:solidFill>
                  <a:schemeClr val="tx1"/>
                </a:solidFill>
                <a:effectLst/>
                <a:latin typeface="Segoe UI Light" pitchFamily="34" charset="0"/>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Autosuggest: </a:t>
            </a:r>
            <a:r>
              <a:rPr lang="en-US" sz="12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News Search: </a:t>
            </a:r>
            <a:r>
              <a:rPr lang="en-US" sz="12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Web Search: </a:t>
            </a:r>
            <a:r>
              <a:rPr lang="en-US" sz="12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Entity Search: </a:t>
            </a:r>
            <a:r>
              <a:rPr lang="en-US" sz="12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Image Search: </a:t>
            </a:r>
            <a:r>
              <a:rPr lang="en-US" sz="12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Video Search: </a:t>
            </a:r>
            <a:r>
              <a:rPr lang="en-US" sz="12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Custom Search: </a:t>
            </a:r>
            <a:r>
              <a:rPr lang="en-US" sz="1200" kern="1200" dirty="0">
                <a:solidFill>
                  <a:schemeClr val="tx1"/>
                </a:solidFill>
                <a:effectLst/>
                <a:latin typeface="Segoe UI Light" pitchFamily="34" charset="0"/>
                <a:ea typeface="+mn-ea"/>
                <a:cs typeface="+mn-cs"/>
              </a:rPr>
              <a:t>Create tailored site search or vertical search experiences for topics you care about</a:t>
            </a:r>
          </a:p>
          <a:p>
            <a:r>
              <a:rPr lang="en-US" sz="1200" b="1" kern="1200" dirty="0">
                <a:solidFill>
                  <a:schemeClr val="tx1"/>
                </a:solidFill>
                <a:effectLst/>
                <a:latin typeface="Segoe UI Light" pitchFamily="34" charset="0"/>
                <a:ea typeface="+mn-ea"/>
                <a:cs typeface="+mn-cs"/>
              </a:rPr>
              <a:t>Labs: </a:t>
            </a:r>
            <a:r>
              <a:rPr lang="en-US" sz="1200" kern="1200" dirty="0">
                <a:solidFill>
                  <a:schemeClr val="tx1"/>
                </a:solidFill>
                <a:effectLst/>
                <a:latin typeface="Segoe UI Light" pitchFamily="34" charset="0"/>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Segoe UI Light" pitchFamily="34" charset="0"/>
                <a:ea typeface="+mn-ea"/>
                <a:cs typeface="+mn-cs"/>
              </a:rPr>
              <a:t>Project Prague: </a:t>
            </a:r>
            <a:r>
              <a:rPr lang="en-US" sz="12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Segoe UI Light" pitchFamily="34" charset="0"/>
                <a:ea typeface="+mn-ea"/>
                <a:cs typeface="+mn-cs"/>
              </a:rPr>
              <a:t>Project Cuzco: </a:t>
            </a:r>
            <a:r>
              <a:rPr lang="en-US" sz="1200" kern="1200" dirty="0">
                <a:solidFill>
                  <a:schemeClr val="tx1"/>
                </a:solidFill>
                <a:effectLst/>
                <a:latin typeface="Segoe UI Light" pitchFamily="34" charset="0"/>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Segoe UI Light" pitchFamily="34" charset="0"/>
                <a:ea typeface="+mn-ea"/>
                <a:cs typeface="+mn-cs"/>
              </a:rPr>
              <a:t>Project Johannesburg: </a:t>
            </a:r>
            <a:r>
              <a:rPr lang="en-US" sz="1200" kern="1200" dirty="0">
                <a:solidFill>
                  <a:schemeClr val="tx1"/>
                </a:solidFill>
                <a:effectLst/>
                <a:latin typeface="Segoe UI Light" pitchFamily="34" charset="0"/>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Segoe UI Light" pitchFamily="34" charset="0"/>
                <a:ea typeface="+mn-ea"/>
                <a:cs typeface="+mn-cs"/>
              </a:rPr>
              <a:t>Project Nanjing: </a:t>
            </a:r>
            <a:r>
              <a:rPr lang="en-US" sz="1200" kern="1200" dirty="0">
                <a:solidFill>
                  <a:schemeClr val="tx1"/>
                </a:solidFill>
                <a:effectLst/>
                <a:latin typeface="Segoe UI Light" pitchFamily="34" charset="0"/>
                <a:ea typeface="+mn-ea"/>
                <a:cs typeface="+mn-cs"/>
              </a:rPr>
              <a:t>API to calculate isochrones - time and distance-based recommendations for enterprise route optimization.</a:t>
            </a:r>
          </a:p>
          <a:p>
            <a:pPr lvl="0"/>
            <a:r>
              <a:rPr lang="en-US" sz="1200" b="1" kern="1200" dirty="0">
                <a:solidFill>
                  <a:schemeClr val="tx1"/>
                </a:solidFill>
                <a:effectLst/>
                <a:latin typeface="Segoe UI Light" pitchFamily="34" charset="0"/>
                <a:ea typeface="+mn-ea"/>
                <a:cs typeface="+mn-cs"/>
              </a:rPr>
              <a:t>Project Abu Dhabi: </a:t>
            </a:r>
            <a:r>
              <a:rPr lang="en-US" sz="1200" kern="1200" dirty="0">
                <a:solidFill>
                  <a:schemeClr val="tx1"/>
                </a:solidFill>
                <a:effectLst/>
                <a:latin typeface="Segoe UI Light" pitchFamily="34" charset="0"/>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Segoe UI Light" pitchFamily="34" charset="0"/>
                <a:ea typeface="+mn-ea"/>
                <a:cs typeface="+mn-cs"/>
              </a:rPr>
              <a:t>Project Wollongong: </a:t>
            </a:r>
            <a:r>
              <a:rPr lang="en-US" sz="12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Ex: restaurants, parks, transit stops. </a:t>
            </a:r>
            <a:endParaRPr lang="en-US" sz="1200" dirty="0">
              <a:effectLst/>
            </a:endParaRPr>
          </a:p>
          <a:p>
            <a:r>
              <a:rPr lang="en-US" sz="1200"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sz="1200" dirty="0">
                <a:effectLst/>
              </a:rPr>
              <a:t>detection, vision and speech recognition, knowledge, search and language understanding – into their applications. The collection will continuously improve, adding new APIs and updating existing ones.</a:t>
            </a:r>
          </a:p>
          <a:p>
            <a:endParaRPr lang="en-US" sz="1200" b="1" dirty="0">
              <a:effectLst/>
            </a:endParaRPr>
          </a:p>
          <a:p>
            <a:r>
              <a:rPr lang="en-US" sz="1200" b="1" dirty="0">
                <a:effectLst/>
              </a:rPr>
              <a:t>Cognitive Services includes:</a:t>
            </a:r>
          </a:p>
          <a:p>
            <a:r>
              <a:rPr lang="en-US" sz="1200" dirty="0">
                <a:effectLst/>
              </a:rPr>
              <a:t>&lt;click&gt;</a:t>
            </a:r>
          </a:p>
          <a:p>
            <a:endParaRPr lang="en-US" sz="1200" b="1" dirty="0">
              <a:effectLst/>
            </a:endParaRPr>
          </a:p>
          <a:p>
            <a:pPr lvl="0"/>
            <a:r>
              <a:rPr lang="en-US" sz="1200" dirty="0">
                <a:effectLst/>
              </a:rPr>
              <a:t>Vision: From faces to feelings, allow apps to understand images and video</a:t>
            </a:r>
          </a:p>
          <a:p>
            <a:pPr lvl="0"/>
            <a:r>
              <a:rPr lang="en-US" sz="1200" dirty="0">
                <a:effectLst/>
              </a:rPr>
              <a:t>&lt;click&gt;</a:t>
            </a:r>
          </a:p>
          <a:p>
            <a:pPr lvl="0"/>
            <a:endParaRPr lang="en-US" sz="1200" dirty="0">
              <a:effectLst/>
            </a:endParaRPr>
          </a:p>
          <a:p>
            <a:pPr lvl="0"/>
            <a:r>
              <a:rPr lang="en-US" sz="1200" dirty="0">
                <a:effectLst/>
              </a:rPr>
              <a:t>Speech: Hear and speak to users by filtering noise, identifying speakers, and understanding intent</a:t>
            </a:r>
          </a:p>
          <a:p>
            <a:pPr lvl="0"/>
            <a:r>
              <a:rPr lang="en-US" sz="1200" dirty="0">
                <a:effectLst/>
              </a:rPr>
              <a:t>&lt;click&gt;</a:t>
            </a:r>
          </a:p>
          <a:p>
            <a:pPr lvl="0"/>
            <a:endParaRPr lang="en-US" sz="1200" dirty="0">
              <a:effectLst/>
            </a:endParaRPr>
          </a:p>
          <a:p>
            <a:pPr lvl="0"/>
            <a:r>
              <a:rPr lang="en-US" sz="1200" dirty="0">
                <a:effectLst/>
              </a:rPr>
              <a:t>Language: Process text and learn how to recognize what users want</a:t>
            </a:r>
          </a:p>
          <a:p>
            <a:pPr lvl="0"/>
            <a:r>
              <a:rPr lang="en-US" sz="1200" dirty="0">
                <a:effectLst/>
              </a:rPr>
              <a:t>&lt;click&gt;</a:t>
            </a:r>
          </a:p>
          <a:p>
            <a:pPr lvl="0"/>
            <a:endParaRPr lang="en-US" sz="1200" dirty="0">
              <a:effectLst/>
            </a:endParaRPr>
          </a:p>
          <a:p>
            <a:pPr lvl="0"/>
            <a:r>
              <a:rPr lang="en-US" sz="1200" dirty="0">
                <a:effectLst/>
              </a:rPr>
              <a:t>Knowledge: Tap into rich knowledge amassed from the web, academia, or your own data</a:t>
            </a:r>
          </a:p>
          <a:p>
            <a:pPr lvl="0"/>
            <a:r>
              <a:rPr lang="en-US" sz="1200" dirty="0">
                <a:effectLst/>
              </a:rPr>
              <a:t>&lt;click&gt;</a:t>
            </a:r>
          </a:p>
          <a:p>
            <a:pPr lvl="0"/>
            <a:endParaRPr lang="en-US" sz="1200" dirty="0">
              <a:effectLst/>
            </a:endParaRPr>
          </a:p>
          <a:p>
            <a:pPr lvl="0"/>
            <a:r>
              <a:rPr lang="en-US" sz="1200" dirty="0">
                <a:effectLst/>
              </a:rPr>
              <a:t>Search: Access billions of web pages, images, videos, and news with the power of Bing APIs</a:t>
            </a:r>
          </a:p>
          <a:p>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sz="1200" dirty="0">
              <a:effectLst/>
            </a:endParaRPr>
          </a:p>
          <a:p>
            <a:pPr lvl="0"/>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1" baseline="0" dirty="0"/>
              <a:t>Transition:</a:t>
            </a:r>
            <a:r>
              <a:rPr lang="en-US" sz="1200" baseline="0" dirty="0"/>
              <a:t> </a:t>
            </a:r>
            <a:r>
              <a:rPr lang="en-US" sz="1200" b="1" baseline="0" dirty="0"/>
              <a:t>When it comes to real-world applications for Cognitive Services, the sky is the limit! Let’s look at some examples. </a:t>
            </a:r>
          </a:p>
          <a:p>
            <a:r>
              <a:rPr lang="en-US" sz="1200" b="1" baseline="0" dirty="0"/>
              <a:t>&lt;click&gt;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11/18/2019 10:10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1645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251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Commentary about R and Python</a:t>
            </a:r>
          </a:p>
          <a:p>
            <a:pPr rtl="0" fontAlgn="ctr"/>
            <a:r>
              <a:rPr lang="en-US" sz="1200" kern="1200" dirty="0">
                <a:solidFill>
                  <a:schemeClr val="tx1"/>
                </a:solidFill>
                <a:effectLst/>
                <a:latin typeface="+mn-lt"/>
                <a:ea typeface="+mn-ea"/>
                <a:cs typeface="+mn-cs"/>
              </a:rPr>
              <a:t>Platform things that only work on spark</a:t>
            </a:r>
          </a:p>
          <a:p>
            <a:pPr rtl="0" fontAlgn="ctr"/>
            <a:r>
              <a:rPr lang="en-US" sz="1200" kern="1200" dirty="0">
                <a:solidFill>
                  <a:schemeClr val="tx1"/>
                </a:solidFill>
                <a:effectLst/>
                <a:latin typeface="+mn-lt"/>
                <a:ea typeface="+mn-ea"/>
                <a:cs typeface="+mn-cs"/>
              </a:rPr>
              <a:t>SQL - data engineering mostly </a:t>
            </a:r>
          </a:p>
          <a:p>
            <a:pPr rtl="0" fontAlgn="ctr"/>
            <a:r>
              <a:rPr lang="en-US" sz="1200" kern="1200" dirty="0">
                <a:solidFill>
                  <a:schemeClr val="tx1"/>
                </a:solidFill>
                <a:effectLst/>
                <a:latin typeface="+mn-lt"/>
                <a:ea typeface="+mn-ea"/>
                <a:cs typeface="+mn-cs"/>
              </a:rPr>
              <a:t>Not many people are using Java</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896462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Pick and choose a few examples</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3740698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637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https://aitold.me/ </a:t>
            </a:r>
          </a:p>
          <a:p>
            <a:endParaRPr lang="en-US" dirty="0"/>
          </a:p>
          <a:p>
            <a:pPr rtl="0" fontAlgn="ctr"/>
            <a:r>
              <a:rPr lang="en-US" sz="1200" kern="1200" dirty="0">
                <a:solidFill>
                  <a:schemeClr val="tx1"/>
                </a:solidFill>
                <a:effectLst/>
                <a:latin typeface="+mn-lt"/>
                <a:ea typeface="+mn-ea"/>
                <a:cs typeface="+mn-cs"/>
              </a:rPr>
              <a:t>Limitations in certain ML algorithms</a:t>
            </a:r>
          </a:p>
          <a:p>
            <a:pPr rtl="0" fontAlgn="ctr"/>
            <a:r>
              <a:rPr lang="en-US" sz="1200" kern="1200" dirty="0">
                <a:solidFill>
                  <a:schemeClr val="tx1"/>
                </a:solidFill>
                <a:effectLst/>
                <a:latin typeface="+mn-lt"/>
                <a:ea typeface="+mn-ea"/>
                <a:cs typeface="+mn-cs"/>
              </a:rPr>
              <a:t>SA tour</a:t>
            </a:r>
          </a:p>
          <a:p>
            <a:pPr rtl="0" fontAlgn="ctr"/>
            <a:r>
              <a:rPr lang="en-US" sz="1200" kern="1200" dirty="0">
                <a:solidFill>
                  <a:schemeClr val="tx1"/>
                </a:solidFill>
                <a:effectLst/>
                <a:latin typeface="+mn-lt"/>
                <a:ea typeface="+mn-ea"/>
                <a:cs typeface="+mn-cs"/>
              </a:rPr>
              <a:t>Hard to find wild dogs</a:t>
            </a:r>
          </a:p>
          <a:p>
            <a:pPr rtl="0" fontAlgn="ctr"/>
            <a:r>
              <a:rPr lang="en-US" sz="1200" kern="1200" dirty="0">
                <a:solidFill>
                  <a:schemeClr val="tx1"/>
                </a:solidFill>
                <a:effectLst/>
                <a:latin typeface="+mn-lt"/>
                <a:ea typeface="+mn-ea"/>
                <a:cs typeface="+mn-cs"/>
              </a:rPr>
              <a:t>Can you find it?</a:t>
            </a:r>
          </a:p>
          <a:p>
            <a:pPr rtl="0" fontAlgn="ctr"/>
            <a:r>
              <a:rPr lang="en-US" sz="1200" kern="1200" dirty="0">
                <a:solidFill>
                  <a:schemeClr val="tx1"/>
                </a:solidFill>
                <a:effectLst/>
                <a:latin typeface="+mn-lt"/>
                <a:ea typeface="+mn-ea"/>
                <a:cs typeface="+mn-cs"/>
              </a:rPr>
              <a:t>Just a blow up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11/18/2019 10:10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0200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r>
              <a:rPr lang="en-US" dirty="0"/>
              <a:t>Inputs, layers, and outputs</a:t>
            </a:r>
          </a:p>
          <a:p>
            <a:r>
              <a:rPr lang="en-US" dirty="0"/>
              <a:t>Explain the linear-ness of the + b</a:t>
            </a:r>
          </a:p>
          <a:p>
            <a:r>
              <a:rPr lang="en-US" dirty="0"/>
              <a:t>Explain how sigmoid is just one example of an activation function</a:t>
            </a:r>
          </a:p>
          <a:p>
            <a:r>
              <a:rPr lang="en-US" dirty="0">
                <a:hlinkClick r:id="rId3"/>
              </a:rPr>
              <a:t>https://medium.com/datadriveninvestor/neural-networks-activation-functions-e371202b56ff</a:t>
            </a:r>
            <a:endParaRPr lang="en-US" dirty="0"/>
          </a:p>
          <a:p>
            <a:r>
              <a:rPr lang="en-US" dirty="0"/>
              <a:t>Now when you get to an output, depending on the layers, you may do this again. And there are different ways of connecting outputs but we won’t get into it</a:t>
            </a:r>
          </a:p>
          <a:p>
            <a:r>
              <a:rPr lang="en-US" dirty="0"/>
              <a:t>But this notion of getting to an output, is called feedforward (calculating a y)</a:t>
            </a:r>
          </a:p>
          <a:p>
            <a:r>
              <a:rPr lang="en-US" dirty="0"/>
              <a:t>Next we need to determine how off were we? How wrong were we? We call this a LOSS function. Here, as an example, I’ve provided a sum of squares loss function</a:t>
            </a:r>
          </a:p>
          <a:p>
            <a:r>
              <a:rPr lang="en-US" dirty="0"/>
              <a:t>You’re just going to have to trust me on this one because we don’t have time to derive it</a:t>
            </a:r>
          </a:p>
          <a:p>
            <a:r>
              <a:rPr lang="en-US" dirty="0"/>
              <a:t>We want to know are we getting closer or not? Which way do we move to make loss less?</a:t>
            </a:r>
          </a:p>
          <a:p>
            <a:endParaRPr lang="en-US" dirty="0"/>
          </a:p>
          <a:p>
            <a:endParaRPr lang="en-US" dirty="0"/>
          </a:p>
          <a:p>
            <a:endParaRPr lang="en-US" dirty="0"/>
          </a:p>
          <a:p>
            <a:endParaRPr lang="en-US" dirty="0"/>
          </a:p>
          <a:p>
            <a:r>
              <a:rPr lang="en-US" sz="1200" b="0" i="0" kern="1200" dirty="0">
                <a:solidFill>
                  <a:schemeClr val="tx1"/>
                </a:solidFill>
                <a:effectLst/>
                <a:latin typeface="+mn-lt"/>
                <a:ea typeface="+mn-ea"/>
                <a:cs typeface="+mn-cs"/>
              </a:rPr>
              <a:t>Neural Networks consist of the following components</a:t>
            </a: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input layer</a:t>
            </a:r>
            <a:r>
              <a:rPr lang="en-US" sz="1200" b="0"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x</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arbitrary amount of </a:t>
            </a:r>
            <a:r>
              <a:rPr lang="en-US" sz="1200" b="1" i="0" kern="1200" dirty="0">
                <a:solidFill>
                  <a:schemeClr val="tx1"/>
                </a:solidFill>
                <a:effectLst/>
                <a:latin typeface="+mn-lt"/>
                <a:ea typeface="+mn-ea"/>
                <a:cs typeface="+mn-cs"/>
              </a:rPr>
              <a:t>hidden layers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output layer</a:t>
            </a:r>
            <a:r>
              <a:rPr lang="en-US" sz="1200" b="0"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ŷ</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set of </a:t>
            </a:r>
            <a:r>
              <a:rPr lang="en-US" sz="1200" b="1" i="0" kern="1200" dirty="0">
                <a:solidFill>
                  <a:schemeClr val="tx1"/>
                </a:solidFill>
                <a:effectLst/>
                <a:latin typeface="+mn-lt"/>
                <a:ea typeface="+mn-ea"/>
                <a:cs typeface="+mn-cs"/>
              </a:rPr>
              <a:t>weights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biases</a:t>
            </a:r>
            <a:r>
              <a:rPr lang="en-US" sz="1200" b="0" i="0" kern="1200" dirty="0">
                <a:solidFill>
                  <a:schemeClr val="tx1"/>
                </a:solidFill>
                <a:effectLst/>
                <a:latin typeface="+mn-lt"/>
                <a:ea typeface="+mn-ea"/>
                <a:cs typeface="+mn-cs"/>
              </a:rPr>
              <a:t> between each layer, </a:t>
            </a:r>
            <a:r>
              <a:rPr lang="en-US" sz="1200" b="1" i="1" kern="1200" dirty="0">
                <a:solidFill>
                  <a:schemeClr val="tx1"/>
                </a:solidFill>
                <a:effectLst/>
                <a:latin typeface="+mn-lt"/>
                <a:ea typeface="+mn-ea"/>
                <a:cs typeface="+mn-cs"/>
              </a:rPr>
              <a:t>W and b</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choice of </a:t>
            </a:r>
            <a:r>
              <a:rPr lang="en-US" sz="1200" b="1" i="0" kern="1200" dirty="0">
                <a:solidFill>
                  <a:schemeClr val="tx1"/>
                </a:solidFill>
                <a:effectLst/>
                <a:latin typeface="+mn-lt"/>
                <a:ea typeface="+mn-ea"/>
                <a:cs typeface="+mn-cs"/>
              </a:rPr>
              <a:t>activation function</a:t>
            </a:r>
            <a:r>
              <a:rPr lang="en-US" sz="1200" b="0" i="0" kern="1200" dirty="0">
                <a:solidFill>
                  <a:schemeClr val="tx1"/>
                </a:solidFill>
                <a:effectLst/>
                <a:latin typeface="+mn-lt"/>
                <a:ea typeface="+mn-ea"/>
                <a:cs typeface="+mn-cs"/>
              </a:rPr>
              <a:t> for each hidden layer, </a:t>
            </a:r>
            <a:r>
              <a:rPr lang="en-US" sz="1200" b="1" i="1" kern="1200" dirty="0">
                <a:solidFill>
                  <a:schemeClr val="tx1"/>
                </a:solidFill>
                <a:effectLst/>
                <a:latin typeface="+mn-lt"/>
                <a:ea typeface="+mn-ea"/>
                <a:cs typeface="+mn-cs"/>
              </a:rPr>
              <a:t>σ</a:t>
            </a:r>
            <a:r>
              <a:rPr lang="en-US" sz="1200" b="0" i="0" kern="1200" dirty="0">
                <a:solidFill>
                  <a:schemeClr val="tx1"/>
                </a:solidFill>
                <a:effectLst/>
                <a:latin typeface="+mn-lt"/>
                <a:ea typeface="+mn-ea"/>
                <a:cs typeface="+mn-cs"/>
              </a:rPr>
              <a:t>. In this tutorial, we’ll use a Sigmoid activation function.</a:t>
            </a:r>
          </a:p>
          <a:p>
            <a:endParaRPr lang="en-US" dirty="0"/>
          </a:p>
          <a:p>
            <a:endParaRPr lang="en-US" dirty="0"/>
          </a:p>
          <a:p>
            <a:r>
              <a:rPr lang="en-US" dirty="0"/>
              <a:t>https://www.youtube.com/watch?v=QSaZGT4-6EY </a:t>
            </a:r>
          </a:p>
          <a:p>
            <a:r>
              <a:rPr lang="en-US" dirty="0"/>
              <a:t>https://</a:t>
            </a:r>
            <a:r>
              <a:rPr lang="en-US" dirty="0" err="1"/>
              <a:t>www.mathworks.com</a:t>
            </a:r>
            <a:r>
              <a:rPr lang="en-US" dirty="0"/>
              <a:t>/discovery/deep-</a:t>
            </a:r>
            <a:r>
              <a:rPr lang="en-US" dirty="0" err="1"/>
              <a:t>learning.html</a:t>
            </a:r>
            <a:r>
              <a:rPr lang="en-US" dirty="0"/>
              <a:t> </a:t>
            </a:r>
          </a:p>
          <a:p>
            <a:r>
              <a:rPr lang="en-US" dirty="0"/>
              <a:t>https://www.datasciencecentral.com/profiles/blogs/the-mathematics-of-data-science-understanding-the-foundations-of </a:t>
            </a:r>
          </a:p>
          <a:p>
            <a:r>
              <a:rPr lang="en-US" dirty="0"/>
              <a:t>https://towardsdatascience.com/a-gentle-journey-from-linear-regression-to-neural-networks-68881590760e</a:t>
            </a:r>
          </a:p>
          <a:p>
            <a:endParaRPr lang="en-US" dirty="0"/>
          </a:p>
          <a:p>
            <a:r>
              <a:rPr lang="en-US" dirty="0"/>
              <a:t>Deep learning, a subset of machine learning, is a part of a broader family of </a:t>
            </a:r>
            <a:r>
              <a:rPr lang="en-US" dirty="0">
                <a:hlinkClick r:id="rId4" tooltip="Machine learning"/>
              </a:rPr>
              <a:t>machine learning</a:t>
            </a:r>
            <a:r>
              <a:rPr lang="en-US" dirty="0"/>
              <a:t> methods based on </a:t>
            </a:r>
            <a:r>
              <a:rPr lang="en-US" dirty="0">
                <a:hlinkClick r:id="rId5" tooltip="Learning representation"/>
              </a:rPr>
              <a:t>learning data representations</a:t>
            </a:r>
            <a:r>
              <a:rPr lang="en-US" dirty="0"/>
              <a:t>, as opposed to task-specific algorithms. Learning can be </a:t>
            </a:r>
            <a:r>
              <a:rPr lang="en-US" dirty="0">
                <a:hlinkClick r:id="rId6" tooltip="Supervised learning"/>
              </a:rPr>
              <a:t>supervised</a:t>
            </a:r>
            <a:r>
              <a:rPr lang="en-US" dirty="0"/>
              <a:t>, </a:t>
            </a:r>
            <a:r>
              <a:rPr lang="en-US" dirty="0">
                <a:hlinkClick r:id="rId7" tooltip="Semi-supervised learning"/>
              </a:rPr>
              <a:t>semi-supervised</a:t>
            </a:r>
            <a:r>
              <a:rPr lang="en-US" dirty="0"/>
              <a:t> or </a:t>
            </a:r>
            <a:r>
              <a:rPr lang="en-US" dirty="0">
                <a:hlinkClick r:id="rId8" tooltip="Unsupervised learning"/>
              </a:rPr>
              <a:t>unsupervised</a:t>
            </a:r>
            <a:r>
              <a:rPr lang="en-US" dirty="0"/>
              <a:t>. Most modern deep learning models are based on an </a:t>
            </a:r>
            <a:r>
              <a:rPr lang="en-US" dirty="0">
                <a:hlinkClick r:id="rId9" tooltip="Artificial neural network"/>
              </a:rPr>
              <a:t>artificial neural network</a:t>
            </a:r>
            <a:r>
              <a:rPr lang="en-US" dirty="0"/>
              <a:t>, although they can also include </a:t>
            </a:r>
            <a:r>
              <a:rPr lang="en-US" dirty="0">
                <a:hlinkClick r:id="rId10" tooltip="Propositional formula"/>
              </a:rPr>
              <a:t>propositional formulas</a:t>
            </a:r>
            <a:r>
              <a:rPr lang="en-US" dirty="0"/>
              <a:t> or latent variables organized layer-wise in deep </a:t>
            </a:r>
            <a:r>
              <a:rPr lang="en-US" dirty="0">
                <a:hlinkClick r:id="rId11" tooltip="Generative model"/>
              </a:rPr>
              <a:t>generative models</a:t>
            </a:r>
            <a:r>
              <a:rPr lang="en-US" dirty="0"/>
              <a:t> such as the nodes in </a:t>
            </a:r>
            <a:r>
              <a:rPr lang="en-US" dirty="0">
                <a:hlinkClick r:id="rId12" tooltip="Deep belief network"/>
              </a:rPr>
              <a:t>deep belief networks</a:t>
            </a:r>
            <a:r>
              <a:rPr lang="en-US" dirty="0"/>
              <a:t> and deep </a:t>
            </a:r>
            <a:r>
              <a:rPr lang="en-US" dirty="0">
                <a:hlinkClick r:id="rId13" tooltip="Boltzmann machine"/>
              </a:rPr>
              <a:t>Boltzmann machines</a:t>
            </a:r>
            <a:r>
              <a:rPr lang="en-US" dirty="0"/>
              <a:t>. </a:t>
            </a:r>
          </a:p>
          <a:p>
            <a:endParaRPr lang="en-US" dirty="0"/>
          </a:p>
          <a:p>
            <a:r>
              <a:rPr lang="en-US" dirty="0"/>
              <a:t>DL uses a hierarchical level of artificial neural networks to carry out the process of machine learning. The artificial neural networks are built like the human brain, with neuron nodes connected together like a web. While traditional programs build analysis with data in a linear way, the hierarchical function of deep learning systems enables machines to process data with a nonlinear approach. The ”Deep” in Deep Learning refers to the number of layers where the data is transformed. </a:t>
            </a:r>
          </a:p>
          <a:p>
            <a:endParaRPr lang="en-US" dirty="0"/>
          </a:p>
          <a:p>
            <a:r>
              <a:rPr lang="en-US" dirty="0"/>
              <a:t>The first layer of the neural network processes a raw data input. In the case of fraud detection, the amount of a bank transaction is accepted and acted on and passed to the next layer as output. The next layer takes the second layer’s information and includes raw data like geographic location and makes the machine’s pattern even better. This continues across all levels of the neuron network.</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11/18/2019 10:10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731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r>
              <a:rPr lang="en-US" dirty="0"/>
              <a:t>https://</a:t>
            </a:r>
            <a:r>
              <a:rPr lang="en-US" dirty="0" err="1"/>
              <a:t>www.youtube.com</a:t>
            </a:r>
            <a:r>
              <a:rPr lang="en-US" dirty="0"/>
              <a:t>/</a:t>
            </a:r>
            <a:r>
              <a:rPr lang="en-US" dirty="0" err="1"/>
              <a:t>watch?v</a:t>
            </a:r>
            <a:r>
              <a:rPr lang="en-US" dirty="0"/>
              <a:t>=QSaZGT4-6EY </a:t>
            </a:r>
          </a:p>
          <a:p>
            <a:r>
              <a:rPr lang="en-US" dirty="0"/>
              <a:t>https://</a:t>
            </a:r>
            <a:r>
              <a:rPr lang="en-US" dirty="0" err="1"/>
              <a:t>www.mathworks.com</a:t>
            </a:r>
            <a:r>
              <a:rPr lang="en-US" dirty="0"/>
              <a:t>/discovery/deep-</a:t>
            </a:r>
            <a:r>
              <a:rPr lang="en-US" dirty="0" err="1"/>
              <a:t>learning.html</a:t>
            </a:r>
            <a:r>
              <a:rPr lang="en-US" dirty="0"/>
              <a:t> </a:t>
            </a:r>
          </a:p>
          <a:p>
            <a:r>
              <a:rPr lang="en-US" dirty="0"/>
              <a:t>https://www.datasciencecentral.com/profiles/blogs/the-mathematics-of-data-science-understanding-the-foundations-of </a:t>
            </a:r>
          </a:p>
          <a:p>
            <a:r>
              <a:rPr lang="en-US" dirty="0"/>
              <a:t>https://towardsdatascience.com/a-gentle-journey-from-linear-regression-to-neural-networks-68881590760e</a:t>
            </a:r>
          </a:p>
          <a:p>
            <a:endParaRPr lang="en-US" dirty="0"/>
          </a:p>
          <a:p>
            <a:r>
              <a:rPr lang="en-US" dirty="0"/>
              <a:t>Deep learning, a subset of machine learning, is a part of a broader family of </a:t>
            </a:r>
            <a:r>
              <a:rPr lang="en-US" dirty="0">
                <a:hlinkClick r:id="rId3" tooltip="Machine learning"/>
              </a:rPr>
              <a:t>machine learning</a:t>
            </a:r>
            <a:r>
              <a:rPr lang="en-US" dirty="0"/>
              <a:t> methods based on </a:t>
            </a:r>
            <a:r>
              <a:rPr lang="en-US" dirty="0">
                <a:hlinkClick r:id="rId4" tooltip="Learning representation"/>
              </a:rPr>
              <a:t>learning data representations</a:t>
            </a:r>
            <a:r>
              <a:rPr lang="en-US" dirty="0"/>
              <a:t>, as opposed to task-specific algorithms. Learning can be </a:t>
            </a:r>
            <a:r>
              <a:rPr lang="en-US" dirty="0">
                <a:hlinkClick r:id="rId5" tooltip="Supervised learning"/>
              </a:rPr>
              <a:t>supervised</a:t>
            </a:r>
            <a:r>
              <a:rPr lang="en-US" dirty="0"/>
              <a:t>, </a:t>
            </a:r>
            <a:r>
              <a:rPr lang="en-US" dirty="0">
                <a:hlinkClick r:id="rId6" tooltip="Semi-supervised learning"/>
              </a:rPr>
              <a:t>semi-supervised</a:t>
            </a:r>
            <a:r>
              <a:rPr lang="en-US" dirty="0"/>
              <a:t> or </a:t>
            </a:r>
            <a:r>
              <a:rPr lang="en-US" dirty="0">
                <a:hlinkClick r:id="rId7" tooltip="Unsupervised learning"/>
              </a:rPr>
              <a:t>unsupervised</a:t>
            </a:r>
            <a:r>
              <a:rPr lang="en-US" dirty="0"/>
              <a:t>. Most modern deep learning models are based on an </a:t>
            </a:r>
            <a:r>
              <a:rPr lang="en-US" dirty="0">
                <a:hlinkClick r:id="rId8" tooltip="Artificial neural network"/>
              </a:rPr>
              <a:t>artificial neural network</a:t>
            </a:r>
            <a:r>
              <a:rPr lang="en-US" dirty="0"/>
              <a:t>, although they can also include </a:t>
            </a:r>
            <a:r>
              <a:rPr lang="en-US" dirty="0">
                <a:hlinkClick r:id="rId9" tooltip="Propositional formula"/>
              </a:rPr>
              <a:t>propositional formulas</a:t>
            </a:r>
            <a:r>
              <a:rPr lang="en-US" dirty="0"/>
              <a:t> or latent variables organized layer-wise in deep </a:t>
            </a:r>
            <a:r>
              <a:rPr lang="en-US" dirty="0">
                <a:hlinkClick r:id="rId10" tooltip="Generative model"/>
              </a:rPr>
              <a:t>generative models</a:t>
            </a:r>
            <a:r>
              <a:rPr lang="en-US" dirty="0"/>
              <a:t> such as the nodes in </a:t>
            </a:r>
            <a:r>
              <a:rPr lang="en-US" dirty="0">
                <a:hlinkClick r:id="rId11" tooltip="Deep belief network"/>
              </a:rPr>
              <a:t>deep belief networks</a:t>
            </a:r>
            <a:r>
              <a:rPr lang="en-US" dirty="0"/>
              <a:t> and deep </a:t>
            </a:r>
            <a:r>
              <a:rPr lang="en-US" dirty="0">
                <a:hlinkClick r:id="rId12" tooltip="Boltzmann machine"/>
              </a:rPr>
              <a:t>Boltzmann machines</a:t>
            </a:r>
            <a:r>
              <a:rPr lang="en-US" dirty="0"/>
              <a:t>. </a:t>
            </a:r>
          </a:p>
          <a:p>
            <a:endParaRPr lang="en-US" dirty="0"/>
          </a:p>
          <a:p>
            <a:r>
              <a:rPr lang="en-US" dirty="0"/>
              <a:t>DL uses a hierarchical level of artificial neural networks to carry out the process of machine learning. The artificial neural networks are built like the human brain, with neuron nodes connected together like a web. While traditional programs build analysis with data in a linear way, the hierarchical function of deep learning systems enables machines to process data with a nonlinear approach. The ”Deep” in Deep Learning refers to the number of layers where the data is transformed. </a:t>
            </a:r>
          </a:p>
          <a:p>
            <a:endParaRPr lang="en-US" dirty="0"/>
          </a:p>
          <a:p>
            <a:r>
              <a:rPr lang="en-US" dirty="0"/>
              <a:t>The first layer of the neural network processes a raw data input. In the case of fraud detection, the amount of a bank transaction is accepted and acted on and passed to the next layer as output. The next layer takes the second layer’s information and includes raw data like geographic location and makes the machine’s pattern even better. This continues across all levels of the neuron network.</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11/18/2019 10:10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955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8150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https://www.youtube.com/watch?v=-zT1Zi_ukSk</a:t>
            </a:r>
          </a:p>
          <a:p>
            <a:r>
              <a:rPr lang="en-US" dirty="0"/>
              <a:t>James </a:t>
            </a:r>
            <a:r>
              <a:rPr lang="en-US" dirty="0" err="1"/>
              <a:t>Mccaffrey</a:t>
            </a:r>
            <a:r>
              <a:rPr lang="en-US" dirty="0"/>
              <a:t> explains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4128866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https://www.youtube.com/watch?v=-zT1Zi_ukSk</a:t>
            </a:r>
          </a:p>
          <a:p>
            <a:r>
              <a:rPr lang="en-US" dirty="0"/>
              <a:t>James </a:t>
            </a:r>
            <a:r>
              <a:rPr lang="en-US" dirty="0" err="1"/>
              <a:t>Mccaffrey</a:t>
            </a:r>
            <a:r>
              <a:rPr lang="en-US" dirty="0"/>
              <a:t> explains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3571004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VGG 16</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10206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3019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panose="020F0502020204030204"/>
                <a:ea typeface="+mn-ea"/>
                <a:cs typeface="+mn-cs"/>
              </a:rPr>
              <a:t>Data Science Blog - https://buckwoody.wordpress.com/</a:t>
            </a:r>
          </a:p>
        </p:txBody>
      </p:sp>
    </p:spTree>
    <p:extLst>
      <p:ext uri="{BB962C8B-B14F-4D97-AF65-F5344CB8AC3E}">
        <p14:creationId xmlns:p14="http://schemas.microsoft.com/office/powerpoint/2010/main" val="2189795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 Learning services</a:t>
            </a:r>
          </a:p>
          <a:p>
            <a:pPr marL="285750" indent="-285750">
              <a:buFont typeface="Arial" panose="020B0604020202020204" pitchFamily="34" charset="0"/>
              <a:buChar char="•"/>
            </a:pPr>
            <a:r>
              <a:rPr lang="en-US" dirty="0"/>
              <a:t>Machine learning at big data scale</a:t>
            </a:r>
          </a:p>
          <a:p>
            <a:pPr marL="285750" indent="-285750">
              <a:buFont typeface="Arial" panose="020B0604020202020204" pitchFamily="34" charset="0"/>
              <a:buChar char="•"/>
            </a:pPr>
            <a:r>
              <a:rPr lang="en-US" dirty="0"/>
              <a:t>Container based AI deployment from cloud to edge</a:t>
            </a:r>
          </a:p>
          <a:p>
            <a:pPr marL="285750" indent="-285750">
              <a:buFont typeface="Arial" panose="020B0604020202020204" pitchFamily="34" charset="0"/>
              <a:buChar char="•"/>
            </a:pPr>
            <a:r>
              <a:rPr lang="en-US" dirty="0"/>
              <a:t>Rapid, scale out, collaborative experimentation</a:t>
            </a:r>
          </a:p>
          <a:p>
            <a:pPr marL="285750" indent="-285750">
              <a:buFont typeface="Arial" panose="020B0604020202020204" pitchFamily="34" charset="0"/>
              <a:buChar char="•"/>
            </a:pPr>
            <a:r>
              <a:rPr lang="en-US" dirty="0"/>
              <a:t>AI powered data wrangling </a:t>
            </a:r>
          </a:p>
          <a:p>
            <a:pPr marL="285750" indent="-285750">
              <a:buFont typeface="Arial" panose="020B0604020202020204" pitchFamily="34" charset="0"/>
              <a:buChar char="•"/>
            </a:pPr>
            <a:r>
              <a:rPr lang="en-US" dirty="0"/>
              <a:t>Spark, Docker, Cognitive Toolkit, TensorFlow, Caffe, and more</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Azure Databricks</a:t>
            </a:r>
          </a:p>
          <a:p>
            <a:pPr marL="0" indent="0">
              <a:buFont typeface="Arial" panose="020B0604020202020204" pitchFamily="34" charset="0"/>
              <a:buNone/>
            </a:pPr>
            <a:r>
              <a:rPr lang="en-US" dirty="0"/>
              <a:t>Bring teams together in an interactive workspace. From data gathering to model creation, use Databricks Notebooks to unify the process and instantly deploy to production. Launch your new Spark environment with a single click. Integrate effortlessly with a wide variety of data stores and services such as Azure SQL Data Warehouse, Azure Cosmos DB, Azure Data Lake Store, Azure Blob storage, Azure Event Hubs, Azure IoT Hub, and Azure Data Factory. Add advanced artificial intelligence (AI) capabilities instantly and share your insights through rich integration with Power BI.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 Ignite Sessions -  </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11/18/2019 10:10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273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are the only company that offers ability to deploy and manage models whether in the cloud, on-premises or even the edge.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This is extremely valuable in disconnected scenarios where predictions have to be made on the edge w/o connectivity to the cloud.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With IoT deployments becoming more widespread, we are well positioned to help our customers innovate with AI wherever they want. </a:t>
            </a:r>
          </a:p>
          <a:p>
            <a:r>
              <a:rPr lang="en-US" sz="1200" kern="1200" dirty="0">
                <a:solidFill>
                  <a:schemeClr val="tx1"/>
                </a:solidFill>
                <a:effectLst/>
                <a:latin typeface="+mn-lt"/>
                <a:ea typeface="+mn-ea"/>
                <a:cs typeface="+mn-cs"/>
              </a:rPr>
              <a:t> </a:t>
            </a:r>
          </a:p>
          <a:p>
            <a:r>
              <a:rPr lang="en-US" sz="1200" i="1" kern="1200" dirty="0">
                <a:solidFill>
                  <a:schemeClr val="tx1"/>
                </a:solidFill>
                <a:effectLst/>
                <a:latin typeface="+mn-lt"/>
                <a:ea typeface="+mn-ea"/>
                <a:cs typeface="+mn-cs"/>
              </a:rPr>
              <a:t>So, you should be excited with our Machine Learning portfolio.</a:t>
            </a:r>
          </a:p>
          <a:p>
            <a:endParaRPr lang="en-US" sz="1200" i="1"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Because SQL is everywhere</a:t>
            </a:r>
          </a:p>
          <a:p>
            <a:pPr rtl="0" fontAlgn="ctr"/>
            <a:r>
              <a:rPr lang="en-US" sz="1200" kern="1200" dirty="0">
                <a:solidFill>
                  <a:schemeClr val="tx1"/>
                </a:solidFill>
                <a:effectLst/>
                <a:latin typeface="+mn-lt"/>
                <a:ea typeface="+mn-ea"/>
                <a:cs typeface="+mn-cs"/>
              </a:rPr>
              <a:t>You can </a:t>
            </a:r>
            <a:r>
              <a:rPr lang="en-US" sz="1200" kern="1200" dirty="0" err="1">
                <a:solidFill>
                  <a:schemeClr val="tx1"/>
                </a:solidFill>
                <a:effectLst/>
                <a:latin typeface="+mn-lt"/>
                <a:ea typeface="+mn-ea"/>
                <a:cs typeface="+mn-cs"/>
              </a:rPr>
              <a:t>trian</a:t>
            </a:r>
            <a:r>
              <a:rPr lang="en-US" sz="1200" kern="1200" dirty="0">
                <a:solidFill>
                  <a:schemeClr val="tx1"/>
                </a:solidFill>
                <a:effectLst/>
                <a:latin typeface="+mn-lt"/>
                <a:ea typeface="+mn-ea"/>
                <a:cs typeface="+mn-cs"/>
              </a:rPr>
              <a:t> in the cloud and deploy it in the cloud</a:t>
            </a:r>
          </a:p>
          <a:p>
            <a:pPr rtl="0" fontAlgn="ctr"/>
            <a:r>
              <a:rPr lang="en-US" sz="1200" kern="1200" dirty="0">
                <a:solidFill>
                  <a:schemeClr val="tx1"/>
                </a:solidFill>
                <a:effectLst/>
                <a:latin typeface="+mn-lt"/>
                <a:ea typeface="+mn-ea"/>
                <a:cs typeface="+mn-cs"/>
              </a:rPr>
              <a:t>e.g. Edge</a:t>
            </a:r>
          </a:p>
          <a:p>
            <a:endParaRPr lang="en-US" i="1"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11/18/2019 10:10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9759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163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2425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47C584BF-6945-4E60-B2A7-1638FF8EA8EE}"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47C584BF-6945-4E60-B2A7-1638FF8EA8EE}"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dirty="0">
              <a:ln>
                <a:noFill/>
              </a:ln>
              <a:solidFill>
                <a:srgbClr val="000000"/>
              </a:solidFill>
              <a:effectLst/>
              <a:uLnTx/>
              <a:uFillTx/>
              <a:latin typeface="Calibri Light" pitchFamily="34" charset="0"/>
              <a:ea typeface="+mn-ea"/>
              <a:cs typeface="+mn-cs"/>
            </a:endParaRPr>
          </a:p>
        </p:txBody>
      </p:sp>
    </p:spTree>
    <p:extLst>
      <p:ext uri="{BB962C8B-B14F-4D97-AF65-F5344CB8AC3E}">
        <p14:creationId xmlns:p14="http://schemas.microsoft.com/office/powerpoint/2010/main" val="1281474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Joke - next holiday party and you don’t have anything to talk about. You can talk about this and put it on their resume</a:t>
            </a:r>
          </a:p>
          <a:p>
            <a:r>
              <a:rPr lang="en-US" sz="1200" kern="1200" dirty="0">
                <a:solidFill>
                  <a:schemeClr val="tx1"/>
                </a:solidFill>
                <a:effectLst/>
                <a:latin typeface="+mn-lt"/>
                <a:ea typeface="+mn-ea"/>
                <a:cs typeface="+mn-cs"/>
              </a:rPr>
              <a:t>Set the tone that you're the expert but you will simplify this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min</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2396294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536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AI and Data Science. Let's start with DS</a:t>
            </a:r>
          </a:p>
          <a:p>
            <a:pPr rtl="0" fontAlgn="ctr"/>
            <a:r>
              <a:rPr lang="en-US" sz="1200" kern="1200" dirty="0">
                <a:solidFill>
                  <a:schemeClr val="tx1"/>
                </a:solidFill>
                <a:effectLst/>
                <a:latin typeface="+mn-lt"/>
                <a:ea typeface="+mn-ea"/>
                <a:cs typeface="+mn-cs"/>
              </a:rPr>
              <a:t>Everything you already know how to do but adding scientific process</a:t>
            </a:r>
          </a:p>
          <a:p>
            <a:pPr rtl="0" fontAlgn="ctr"/>
            <a:r>
              <a:rPr lang="en-US" sz="1200" kern="1200" dirty="0">
                <a:solidFill>
                  <a:schemeClr val="tx1"/>
                </a:solidFill>
                <a:effectLst/>
                <a:latin typeface="+mn-lt"/>
                <a:ea typeface="+mn-ea"/>
                <a:cs typeface="+mn-cs"/>
              </a:rPr>
              <a:t>Data and science</a:t>
            </a:r>
          </a:p>
          <a:p>
            <a:endParaRPr lang="en-US" dirty="0"/>
          </a:p>
          <a:p>
            <a:r>
              <a:rPr lang="en-US" dirty="0"/>
              <a:t>2 min</a:t>
            </a:r>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303284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Distinguished by input systems, any mathematical technique that mimics human behavior</a:t>
            </a:r>
          </a:p>
          <a:p>
            <a:r>
              <a:rPr lang="en-US" dirty="0"/>
              <a:t>ML: Using combinations of mathematical formulae to act over data, improving a prediction or classification from that data</a:t>
            </a:r>
          </a:p>
          <a:p>
            <a:r>
              <a:rPr lang="en-US" dirty="0"/>
              <a:t>DL: Using specialized layers of algorithms to train a model through the layers to create a prediction or classification</a:t>
            </a:r>
          </a:p>
          <a:p>
            <a:endParaRPr lang="en-US" dirty="0"/>
          </a:p>
          <a:p>
            <a:r>
              <a:rPr lang="en-US" dirty="0"/>
              <a:t>As an example, a machine learning workflow starts with relevant features being manually extracted from images. The features are then used to create a model that categorizes the objects in the image. With a deep learning workflow, relevant features are automatically extracted from images. In addition, deep learning performs “end-to-end learning” – where a network is given raw data and a task to perform, such as classification, and it learns how to do this automatically.</a:t>
            </a:r>
          </a:p>
          <a:p>
            <a:endParaRPr lang="en-US" dirty="0"/>
          </a:p>
          <a:p>
            <a:r>
              <a:rPr lang="en-US" dirty="0"/>
              <a:t>Another key difference is deep learning algorithms scale with data, whereas shallow learning converges. Shallow learning refers to machine learning methods that plateau at a certain level of performance when you add more examples and training data to the network.</a:t>
            </a:r>
          </a:p>
          <a:p>
            <a:endParaRPr lang="en-US" dirty="0"/>
          </a:p>
          <a:p>
            <a:r>
              <a:rPr lang="en-US" dirty="0"/>
              <a:t>A key advantage of deep learning networks is that they often continue to improve as the size of your data increases.</a:t>
            </a:r>
          </a:p>
          <a:p>
            <a:endParaRPr lang="en-US" dirty="0"/>
          </a:p>
          <a:p>
            <a:pPr rtl="0" fontAlgn="ctr"/>
            <a:r>
              <a:rPr lang="en-US" sz="1200" kern="1200" dirty="0">
                <a:solidFill>
                  <a:schemeClr val="tx1"/>
                </a:solidFill>
                <a:effectLst/>
                <a:latin typeface="+mn-lt"/>
                <a:ea typeface="+mn-ea"/>
                <a:cs typeface="+mn-cs"/>
              </a:rPr>
              <a:t>So what's artificial intelligence</a:t>
            </a:r>
          </a:p>
          <a:p>
            <a:pPr rtl="0" fontAlgn="ctr"/>
            <a:r>
              <a:rPr lang="en-US" sz="1200" kern="1200" dirty="0">
                <a:solidFill>
                  <a:schemeClr val="tx1"/>
                </a:solidFill>
                <a:effectLst/>
                <a:latin typeface="+mn-lt"/>
                <a:ea typeface="+mn-ea"/>
                <a:cs typeface="+mn-cs"/>
              </a:rPr>
              <a:t>1957 - 1950s - we are so good with computers we can figure this out</a:t>
            </a:r>
          </a:p>
          <a:p>
            <a:pPr lvl="1" rtl="0" fontAlgn="ctr"/>
            <a:r>
              <a:rPr lang="en-US" sz="1200" kern="1200" dirty="0">
                <a:solidFill>
                  <a:schemeClr val="tx1"/>
                </a:solidFill>
                <a:effectLst/>
                <a:latin typeface="+mn-lt"/>
                <a:ea typeface="+mn-ea"/>
                <a:cs typeface="+mn-cs"/>
              </a:rPr>
              <a:t>Like a kid with a burger or a salad, I know what they want</a:t>
            </a:r>
          </a:p>
          <a:p>
            <a:pPr lvl="1" rtl="0" fontAlgn="ctr"/>
            <a:r>
              <a:rPr lang="en-US" sz="1200" kern="1200" dirty="0">
                <a:solidFill>
                  <a:schemeClr val="tx1"/>
                </a:solidFill>
                <a:effectLst/>
                <a:latin typeface="+mn-lt"/>
                <a:ea typeface="+mn-ea"/>
                <a:cs typeface="+mn-cs"/>
              </a:rPr>
              <a:t>People are so predictable</a:t>
            </a:r>
          </a:p>
          <a:p>
            <a:pPr lvl="1" rtl="0" fontAlgn="ctr"/>
            <a:r>
              <a:rPr lang="en-US" sz="1200" kern="1200" dirty="0">
                <a:solidFill>
                  <a:schemeClr val="tx1"/>
                </a:solidFill>
                <a:effectLst/>
                <a:latin typeface="+mn-lt"/>
                <a:ea typeface="+mn-ea"/>
                <a:cs typeface="+mn-cs"/>
              </a:rPr>
              <a:t>We can quantify anything a human thinks</a:t>
            </a:r>
          </a:p>
          <a:p>
            <a:pPr lvl="1" rtl="0" fontAlgn="ctr"/>
            <a:r>
              <a:rPr lang="en-US" sz="1200" kern="1200" dirty="0">
                <a:solidFill>
                  <a:schemeClr val="tx1"/>
                </a:solidFill>
                <a:effectLst/>
                <a:latin typeface="+mn-lt"/>
                <a:ea typeface="+mn-ea"/>
                <a:cs typeface="+mn-cs"/>
              </a:rPr>
              <a:t>So they tried some things and it didn't quite work out so it went dormant</a:t>
            </a:r>
          </a:p>
          <a:p>
            <a:pPr lvl="1" rtl="0" fontAlgn="ctr"/>
            <a:r>
              <a:rPr lang="en-US" sz="1200" kern="1200" dirty="0">
                <a:solidFill>
                  <a:schemeClr val="tx1"/>
                </a:solidFill>
                <a:effectLst/>
                <a:latin typeface="+mn-lt"/>
                <a:ea typeface="+mn-ea"/>
                <a:cs typeface="+mn-cs"/>
              </a:rPr>
              <a:t>Then</a:t>
            </a:r>
          </a:p>
          <a:p>
            <a:pPr rtl="0" fontAlgn="ctr"/>
            <a:r>
              <a:rPr lang="en-US" sz="1200" kern="1200" dirty="0">
                <a:solidFill>
                  <a:schemeClr val="tx1"/>
                </a:solidFill>
                <a:effectLst/>
                <a:latin typeface="+mn-lt"/>
                <a:ea typeface="+mn-ea"/>
                <a:cs typeface="+mn-cs"/>
              </a:rPr>
              <a:t>1980s - data mining</a:t>
            </a:r>
          </a:p>
          <a:p>
            <a:pPr lvl="1" rtl="0" fontAlgn="ctr"/>
            <a:r>
              <a:rPr lang="en-US" sz="1200" kern="1200" dirty="0">
                <a:solidFill>
                  <a:schemeClr val="tx1"/>
                </a:solidFill>
                <a:effectLst/>
                <a:latin typeface="+mn-lt"/>
                <a:ea typeface="+mn-ea"/>
                <a:cs typeface="+mn-cs"/>
              </a:rPr>
              <a:t>Using statistics to predict from </a:t>
            </a:r>
            <a:r>
              <a:rPr lang="en-US" sz="1200" kern="1200" dirty="0" err="1">
                <a:solidFill>
                  <a:schemeClr val="tx1"/>
                </a:solidFill>
                <a:effectLst/>
                <a:latin typeface="+mn-lt"/>
                <a:ea typeface="+mn-ea"/>
                <a:cs typeface="+mn-cs"/>
              </a:rPr>
              <a:t>largers</a:t>
            </a:r>
            <a:r>
              <a:rPr lang="en-US" sz="1200" kern="1200" dirty="0">
                <a:solidFill>
                  <a:schemeClr val="tx1"/>
                </a:solidFill>
                <a:effectLst/>
                <a:latin typeface="+mn-lt"/>
                <a:ea typeface="+mn-ea"/>
                <a:cs typeface="+mn-cs"/>
              </a:rPr>
              <a:t> sets of data</a:t>
            </a:r>
          </a:p>
          <a:p>
            <a:pPr lvl="1" rtl="0" fontAlgn="ctr"/>
            <a:r>
              <a:rPr lang="en-US" sz="1200" kern="1200" dirty="0">
                <a:solidFill>
                  <a:schemeClr val="tx1"/>
                </a:solidFill>
                <a:effectLst/>
                <a:latin typeface="+mn-lt"/>
                <a:ea typeface="+mn-ea"/>
                <a:cs typeface="+mn-cs"/>
              </a:rPr>
              <a:t>Combining symbolic logic and data mining</a:t>
            </a:r>
          </a:p>
          <a:p>
            <a:pPr lvl="1" rtl="0" fontAlgn="ctr"/>
            <a:r>
              <a:rPr lang="en-US" sz="1200" kern="1200" dirty="0">
                <a:solidFill>
                  <a:schemeClr val="tx1"/>
                </a:solidFill>
                <a:effectLst/>
                <a:latin typeface="+mn-lt"/>
                <a:ea typeface="+mn-ea"/>
                <a:cs typeface="+mn-cs"/>
              </a:rPr>
              <a:t>Machine learning </a:t>
            </a:r>
          </a:p>
          <a:p>
            <a:pPr lvl="1" rtl="0" fontAlgn="ctr"/>
            <a:r>
              <a:rPr lang="en-US" sz="1200" kern="1200" dirty="0">
                <a:solidFill>
                  <a:schemeClr val="tx1"/>
                </a:solidFill>
                <a:effectLst/>
                <a:latin typeface="+mn-lt"/>
                <a:ea typeface="+mn-ea"/>
                <a:cs typeface="+mn-cs"/>
              </a:rPr>
              <a:t>Able to handle big data</a:t>
            </a:r>
          </a:p>
          <a:p>
            <a:pPr lvl="1" rtl="0" fontAlgn="ctr"/>
            <a:r>
              <a:rPr lang="en-US" sz="1200" kern="1200" dirty="0">
                <a:solidFill>
                  <a:schemeClr val="tx1"/>
                </a:solidFill>
                <a:effectLst/>
                <a:latin typeface="+mn-lt"/>
                <a:ea typeface="+mn-ea"/>
                <a:cs typeface="+mn-cs"/>
              </a:rPr>
              <a:t>Mature in the ML space</a:t>
            </a:r>
          </a:p>
          <a:p>
            <a:pPr rtl="0" fontAlgn="ctr"/>
            <a:r>
              <a:rPr lang="en-US" sz="1200" kern="1200" dirty="0">
                <a:solidFill>
                  <a:schemeClr val="tx1"/>
                </a:solidFill>
                <a:effectLst/>
                <a:latin typeface="+mn-lt"/>
                <a:ea typeface="+mn-ea"/>
                <a:cs typeface="+mn-cs"/>
              </a:rPr>
              <a:t>2010s DL got more developed</a:t>
            </a:r>
          </a:p>
          <a:p>
            <a:pPr lvl="1" rtl="0" fontAlgn="ctr"/>
            <a:r>
              <a:rPr lang="en-US" sz="1200" kern="1200" dirty="0">
                <a:solidFill>
                  <a:schemeClr val="tx1"/>
                </a:solidFill>
                <a:effectLst/>
                <a:latin typeface="+mn-lt"/>
                <a:ea typeface="+mn-ea"/>
                <a:cs typeface="+mn-cs"/>
              </a:rPr>
              <a:t>Involving layers to do more complex things</a:t>
            </a:r>
          </a:p>
          <a:p>
            <a:endParaRPr lang="en-US" dirty="0"/>
          </a:p>
          <a:p>
            <a:r>
              <a:rPr lang="en-US" dirty="0"/>
              <a:t>5 min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11/18/2019 10:10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307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0155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Master" Target="../slideMasters/slideMaster7.xml"/><Relationship Id="rId4" Type="http://schemas.openxmlformats.org/officeDocument/2006/relationships/image" Target="../media/image33.jp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2698" cy="5143497"/>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319819" y="888239"/>
            <a:ext cx="5608492" cy="2651274"/>
          </a:xfrm>
          <a:noFill/>
        </p:spPr>
        <p:txBody>
          <a:bodyPr vert="horz" wrap="square" lIns="0" tIns="0" rIns="0" bIns="0" rtlCol="0" anchor="t" anchorCtr="0">
            <a:noAutofit/>
          </a:bodyPr>
          <a:lstStyle>
            <a:lvl1pPr>
              <a:lnSpc>
                <a:spcPct val="90000"/>
              </a:lnSpc>
              <a:defRPr lang="en-US" sz="3971" spc="-110" dirty="0">
                <a:solidFill>
                  <a:srgbClr val="000000"/>
                </a:solidFill>
              </a:defRPr>
            </a:lvl1pPr>
          </a:lstStyle>
          <a:p>
            <a:pPr marL="0" lvl="0">
              <a:lnSpc>
                <a:spcPts val="4118"/>
              </a:lnSpc>
            </a:pPr>
            <a:r>
              <a:rPr lang="en-US"/>
              <a:t>Section title</a:t>
            </a:r>
          </a:p>
        </p:txBody>
      </p:sp>
    </p:spTree>
    <p:extLst>
      <p:ext uri="{BB962C8B-B14F-4D97-AF65-F5344CB8AC3E}">
        <p14:creationId xmlns:p14="http://schemas.microsoft.com/office/powerpoint/2010/main" val="133952944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56108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319818" y="1372284"/>
            <a:ext cx="5608492" cy="1105047"/>
          </a:xfrm>
          <a:noFill/>
        </p:spPr>
        <p:txBody>
          <a:bodyPr lIns="0" tIns="0" rIns="0" bIns="0" anchor="t" anchorCtr="0"/>
          <a:lstStyle>
            <a:lvl1pPr>
              <a:lnSpc>
                <a:spcPct val="100000"/>
              </a:lnSpc>
              <a:spcAft>
                <a:spcPts val="956"/>
              </a:spcAft>
              <a:defRPr sz="1912" spc="-110"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321370" y="4738846"/>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2158" y="327853"/>
            <a:ext cx="672319" cy="142664"/>
          </a:xfrm>
          <a:prstGeom prst="rect">
            <a:avLst/>
          </a:prstGeom>
        </p:spPr>
      </p:pic>
    </p:spTree>
    <p:extLst>
      <p:ext uri="{BB962C8B-B14F-4D97-AF65-F5344CB8AC3E}">
        <p14:creationId xmlns:p14="http://schemas.microsoft.com/office/powerpoint/2010/main" val="234525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19819" y="1372284"/>
            <a:ext cx="5608492" cy="1105047"/>
          </a:xfrm>
          <a:noFill/>
        </p:spPr>
        <p:txBody>
          <a:bodyPr lIns="0" tIns="0" rIns="0" bIns="0" anchor="t" anchorCtr="0"/>
          <a:lstStyle>
            <a:lvl1pPr>
              <a:lnSpc>
                <a:spcPct val="100000"/>
              </a:lnSpc>
              <a:spcAft>
                <a:spcPts val="956"/>
              </a:spcAft>
              <a:defRPr sz="1912" spc="-110"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321370" y="4738846"/>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1511" y="327855"/>
            <a:ext cx="672319" cy="143355"/>
          </a:xfrm>
          <a:prstGeom prst="rect">
            <a:avLst/>
          </a:prstGeom>
        </p:spPr>
      </p:pic>
    </p:spTree>
    <p:extLst>
      <p:ext uri="{BB962C8B-B14F-4D97-AF65-F5344CB8AC3E}">
        <p14:creationId xmlns:p14="http://schemas.microsoft.com/office/powerpoint/2010/main" val="3159225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685800" y="400050"/>
            <a:ext cx="7772400" cy="1885950"/>
          </a:xfrm>
          <a:noFill/>
        </p:spPr>
        <p:txBody>
          <a:bodyPr anchor="b"/>
          <a:lstStyle>
            <a:lvl1pPr algn="r">
              <a:defRPr sz="3200" b="1">
                <a:solidFill>
                  <a:schemeClr val="bg1">
                    <a:lumMod val="50000"/>
                  </a:schemeClr>
                </a:solidFill>
                <a:effectLst>
                  <a:outerShdw blurRad="38100" dist="38100" dir="2700000" algn="tl">
                    <a:srgbClr val="000000">
                      <a:alpha val="43137"/>
                    </a:srgbClr>
                  </a:outerShdw>
                </a:effectLst>
                <a:latin typeface="Calibri Light" pitchFamily="34" charset="0"/>
                <a:cs typeface="Segoe UI" pitchFamily="34" charset="0"/>
              </a:defRPr>
            </a:lvl1pPr>
          </a:lstStyle>
          <a:p>
            <a:r>
              <a:rPr lang="en-US" dirty="0"/>
              <a:t>Click to edit Master title style</a:t>
            </a:r>
          </a:p>
        </p:txBody>
      </p:sp>
      <p:sp>
        <p:nvSpPr>
          <p:cNvPr id="32781" name="Subtitle 32780"/>
          <p:cNvSpPr>
            <a:spLocks noGrp="1" noChangeArrowheads="1"/>
          </p:cNvSpPr>
          <p:nvPr>
            <p:ph type="subTitle" idx="1"/>
          </p:nvPr>
        </p:nvSpPr>
        <p:spPr>
          <a:xfrm>
            <a:off x="2057400" y="2343150"/>
            <a:ext cx="6400800" cy="971550"/>
          </a:xfrm>
        </p:spPr>
        <p:txBody>
          <a:bodyPr/>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3" name="Picture 2"/>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3400" y="3562350"/>
            <a:ext cx="3996282" cy="1203325"/>
          </a:xfrm>
          <a:prstGeom prst="rect">
            <a:avLst/>
          </a:prstGeom>
        </p:spPr>
      </p:pic>
    </p:spTree>
    <p:extLst>
      <p:ext uri="{BB962C8B-B14F-4D97-AF65-F5344CB8AC3E}">
        <p14:creationId xmlns:p14="http://schemas.microsoft.com/office/powerpoint/2010/main" val="357492750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3872816" rtl="0" eaLnBrk="1" fontAlgn="base" hangingPunct="1">
              <a:spcBef>
                <a:spcPct val="0"/>
              </a:spcBef>
              <a:spcAft>
                <a:spcPct val="0"/>
              </a:spcAft>
              <a:defRPr lang="en-US" sz="2800" b="1" dirty="0">
                <a:solidFill>
                  <a:srgbClr val="0956A3"/>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6" name="Picture 5"/>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861910044"/>
      </p:ext>
    </p:extLst>
  </p:cSld>
  <p:clrMapOvr>
    <a:masterClrMapping/>
  </p:clrMapOvr>
  <p:transition>
    <p:fade/>
  </p:transition>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3872816" rtl="0" eaLnBrk="1" fontAlgn="base" hangingPunct="1">
              <a:spcBef>
                <a:spcPct val="0"/>
              </a:spcBef>
              <a:spcAft>
                <a:spcPct val="0"/>
              </a:spcAft>
              <a:defRPr lang="en-US" sz="2900" b="1" dirty="0">
                <a:solidFill>
                  <a:srgbClr val="1055A5"/>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7" name="Picture 6">
            <a:extLst>
              <a:ext uri="{FF2B5EF4-FFF2-40B4-BE49-F238E27FC236}">
                <a16:creationId xmlns:a16="http://schemas.microsoft.com/office/drawing/2014/main" id="{F035A1AF-53A9-409F-B1F8-7903CFB7CF46}"/>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424183866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055A5"/>
                </a:solidFill>
              </a:defRPr>
            </a:lvl1pPr>
          </a:lstStyle>
          <a:p>
            <a:r>
              <a:rPr lang="en-US" dirty="0"/>
              <a:t>Click to edit Master title style</a:t>
            </a:r>
          </a:p>
        </p:txBody>
      </p:sp>
      <p:sp>
        <p:nvSpPr>
          <p:cNvPr id="5" name="Text Placeholder 4"/>
          <p:cNvSpPr>
            <a:spLocks noGrp="1"/>
          </p:cNvSpPr>
          <p:nvPr>
            <p:ph type="body" sz="quarter" idx="10"/>
          </p:nvPr>
        </p:nvSpPr>
        <p:spPr>
          <a:xfrm>
            <a:off x="1485900" y="1200150"/>
            <a:ext cx="6172200" cy="2971800"/>
          </a:xfrm>
          <a:solidFill>
            <a:srgbClr val="6699D1">
              <a:alpha val="30000"/>
            </a:srgbClr>
          </a:solidFill>
          <a:ln w="9525">
            <a:noFill/>
          </a:ln>
        </p:spPr>
        <p:txBody>
          <a:bodyPr/>
          <a:lstStyle>
            <a:lvl1pPr>
              <a:buNone/>
              <a:defRPr sz="1900" b="0">
                <a:latin typeface="Calibri"/>
              </a:defRPr>
            </a:lvl1pPr>
          </a:lstStyle>
          <a:p>
            <a:pPr lvl="0"/>
            <a:r>
              <a:rPr lang="en-US" dirty="0"/>
              <a:t>Click to edit Master text styles</a:t>
            </a:r>
          </a:p>
        </p:txBody>
      </p:sp>
      <p:sp>
        <p:nvSpPr>
          <p:cNvPr id="9" name="TextBox 8"/>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10" name="Picture 9">
            <a:extLst>
              <a:ext uri="{FF2B5EF4-FFF2-40B4-BE49-F238E27FC236}">
                <a16:creationId xmlns:a16="http://schemas.microsoft.com/office/drawing/2014/main" id="{A1729636-E756-4826-9F72-909A2750F47F}"/>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150075441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rgbClr val="1055A5"/>
                </a:solidFill>
              </a:defRPr>
            </a:lvl1pPr>
          </a:lstStyle>
          <a:p>
            <a:r>
              <a:rPr lang="en-US" dirty="0"/>
              <a:t>Click to edit Master title style</a:t>
            </a:r>
          </a:p>
        </p:txBody>
      </p:sp>
      <p:sp>
        <p:nvSpPr>
          <p:cNvPr id="8" name="TextBox 7"/>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5" name="Picture 4">
            <a:extLst>
              <a:ext uri="{FF2B5EF4-FFF2-40B4-BE49-F238E27FC236}">
                <a16:creationId xmlns:a16="http://schemas.microsoft.com/office/drawing/2014/main" id="{15F4394E-2B87-49A8-A3AA-C4F4259A2182}"/>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157781548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sp>
        <p:nvSpPr>
          <p:cNvPr id="7" name="TextBox 6"/>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6" name="Picture 5">
            <a:extLst>
              <a:ext uri="{FF2B5EF4-FFF2-40B4-BE49-F238E27FC236}">
                <a16:creationId xmlns:a16="http://schemas.microsoft.com/office/drawing/2014/main" id="{D03CC08A-8C9E-41D6-B564-D4DE6D3197DF}"/>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383799411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sp>
        <p:nvSpPr>
          <p:cNvPr id="7" name="TextBox 6"/>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6" name="Picture 5">
            <a:extLst>
              <a:ext uri="{FF2B5EF4-FFF2-40B4-BE49-F238E27FC236}">
                <a16:creationId xmlns:a16="http://schemas.microsoft.com/office/drawing/2014/main" id="{F9CC85DB-758E-42E3-B9A1-DD09AC952E55}"/>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2024251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457200" y="292894"/>
            <a:ext cx="8229600" cy="571500"/>
          </a:xfrm>
        </p:spPr>
        <p:txBody>
          <a:bodyPr/>
          <a:lstStyle>
            <a:lvl1pPr algn="ctr">
              <a:defRPr>
                <a:solidFill>
                  <a:srgbClr val="1055A5"/>
                </a:solidFill>
              </a:defRPr>
            </a:lvl1pPr>
          </a:lstStyle>
          <a:p>
            <a:r>
              <a:rPr lang="en-US" dirty="0"/>
              <a:t>Demo</a:t>
            </a:r>
          </a:p>
        </p:txBody>
      </p:sp>
      <p:sp>
        <p:nvSpPr>
          <p:cNvPr id="11"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7" name="Picture 6">
            <a:extLst>
              <a:ext uri="{FF2B5EF4-FFF2-40B4-BE49-F238E27FC236}">
                <a16:creationId xmlns:a16="http://schemas.microsoft.com/office/drawing/2014/main" id="{705E7FC4-DC3A-441D-AC66-1ACF9B178EDF}"/>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2835764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4"/>
            <a:ext cx="2133600" cy="273844"/>
          </a:xfrm>
          <a:prstGeom prst="rect">
            <a:avLst/>
          </a:prstGeom>
        </p:spPr>
        <p:txBody>
          <a:bodyPr lIns="91406" tIns="45703" rIns="91406" bIns="45703"/>
          <a:lstStyle/>
          <a:p>
            <a:pPr defTabSz="685766"/>
            <a:fld id="{9BBF8D2F-32DF-304C-A744-72D0E145EB70}" type="datetimeFigureOut">
              <a:rPr lang="en-US" sz="1400" smtClean="0">
                <a:solidFill>
                  <a:prstClr val="black"/>
                </a:solidFill>
              </a:rPr>
              <a:pPr defTabSz="685766"/>
              <a:t>11/18/2019</a:t>
            </a:fld>
            <a:endParaRPr lang="en-US" sz="1400" dirty="0">
              <a:solidFill>
                <a:prstClr val="black"/>
              </a:solidFill>
            </a:endParaRPr>
          </a:p>
        </p:txBody>
      </p:sp>
      <p:sp>
        <p:nvSpPr>
          <p:cNvPr id="3" name="Footer Placeholder 2"/>
          <p:cNvSpPr>
            <a:spLocks noGrp="1"/>
          </p:cNvSpPr>
          <p:nvPr>
            <p:ph type="ftr" sz="quarter" idx="11"/>
          </p:nvPr>
        </p:nvSpPr>
        <p:spPr>
          <a:xfrm>
            <a:off x="3124200" y="4767264"/>
            <a:ext cx="2895600" cy="273844"/>
          </a:xfrm>
          <a:prstGeom prst="rect">
            <a:avLst/>
          </a:prstGeom>
        </p:spPr>
        <p:txBody>
          <a:bodyPr lIns="91406" tIns="45703" rIns="91406" bIns="45703"/>
          <a:lstStyle/>
          <a:p>
            <a:pPr defTabSz="685766"/>
            <a:endParaRPr lang="en-US" sz="1400" dirty="0">
              <a:solidFill>
                <a:prstClr val="black"/>
              </a:solidFill>
            </a:endParaRPr>
          </a:p>
        </p:txBody>
      </p:sp>
      <p:sp>
        <p:nvSpPr>
          <p:cNvPr id="4" name="Slide Number Placeholder 3"/>
          <p:cNvSpPr>
            <a:spLocks noGrp="1"/>
          </p:cNvSpPr>
          <p:nvPr>
            <p:ph type="sldNum" sz="quarter" idx="12"/>
          </p:nvPr>
        </p:nvSpPr>
        <p:spPr>
          <a:xfrm>
            <a:off x="6553200" y="4767264"/>
            <a:ext cx="2133600" cy="273844"/>
          </a:xfrm>
          <a:prstGeom prst="rect">
            <a:avLst/>
          </a:prstGeom>
        </p:spPr>
        <p:txBody>
          <a:bodyPr lIns="91406" tIns="45703" rIns="91406" bIns="45703"/>
          <a:lstStyle/>
          <a:p>
            <a:pPr defTabSz="685766"/>
            <a:fld id="{F38DF745-7D3F-47F4-83A3-874385CFAA69}" type="slidenum">
              <a:rPr lang="en-US" sz="1400" smtClean="0">
                <a:solidFill>
                  <a:prstClr val="black"/>
                </a:solidFill>
              </a:rPr>
              <a:pPr defTabSz="685766"/>
              <a:t>‹#›</a:t>
            </a:fld>
            <a:endParaRPr lang="en-US" sz="1400">
              <a:solidFill>
                <a:prstClr val="black"/>
              </a:solidFill>
            </a:endParaRPr>
          </a:p>
        </p:txBody>
      </p:sp>
    </p:spTree>
    <p:extLst>
      <p:ext uri="{BB962C8B-B14F-4D97-AF65-F5344CB8AC3E}">
        <p14:creationId xmlns:p14="http://schemas.microsoft.com/office/powerpoint/2010/main" val="3965325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6" y="200318"/>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70" y="4036882"/>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sz="1800"/>
          </a:p>
        </p:txBody>
      </p:sp>
    </p:spTree>
    <p:extLst>
      <p:ext uri="{BB962C8B-B14F-4D97-AF65-F5344CB8AC3E}">
        <p14:creationId xmlns:p14="http://schemas.microsoft.com/office/powerpoint/2010/main" val="3999675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7"/>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a:p>
        </p:txBody>
      </p:sp>
    </p:spTree>
    <p:extLst>
      <p:ext uri="{BB962C8B-B14F-4D97-AF65-F5344CB8AC3E}">
        <p14:creationId xmlns:p14="http://schemas.microsoft.com/office/powerpoint/2010/main" val="4043708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1" y="182835"/>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2" y="3853776"/>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Tree>
    <p:extLst>
      <p:ext uri="{BB962C8B-B14F-4D97-AF65-F5344CB8AC3E}">
        <p14:creationId xmlns:p14="http://schemas.microsoft.com/office/powerpoint/2010/main" val="473327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7" y="201974"/>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4" y="1171626"/>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70"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24954405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10"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7"/>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70" y="392648"/>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7" y="553004"/>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8" y="442643"/>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2"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70"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9"/>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4" y="1602679"/>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9"/>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1" y="1602679"/>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80" y="4082269"/>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7" y="4082269"/>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5" y="4082269"/>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50"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4"/>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70"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1412988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10"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5"/>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70" y="2912855"/>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5"/>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70"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9"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9" y="2970584"/>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9" y="3820169"/>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5"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1001848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9" y="385764"/>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70" y="2005873"/>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4"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7"/>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378"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378"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1909258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60"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5" y="437937"/>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8"/>
            <a:ext cx="5497512" cy="3902075"/>
          </a:xfrm>
          <a:prstGeom prst="rect">
            <a:avLst/>
          </a:prstGeom>
        </p:spPr>
        <p:txBody>
          <a:bodyPr/>
          <a:lstStyle>
            <a:lvl1pPr marL="342892" indent="-342892" algn="l" defTabSz="914378"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189" indent="-457189">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12792382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30" y="202013"/>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70"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14086253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5" y="437937"/>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38824395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7"/>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5" y="2577200"/>
            <a:ext cx="8481212" cy="2009430"/>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5" y="2088170"/>
            <a:ext cx="8481211"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288398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7"/>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8"/>
            <a:ext cx="3949862" cy="2038691"/>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1"/>
            <a:ext cx="3949862" cy="2038691"/>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535857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6" y="437937"/>
            <a:ext cx="8416918" cy="614029"/>
          </a:xfrm>
          <a:prstGeom prst="rect">
            <a:avLst/>
          </a:prstGeom>
        </p:spPr>
        <p:txBody>
          <a:bodyPr lIns="0"/>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15091061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6"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159854" y="846737"/>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Exercise</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18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784234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3" y="207406"/>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80"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sz="1800"/>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13811874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8" y="195165"/>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4"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sz="1800"/>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0090307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3" y="207333"/>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2"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40"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7" y="2524100"/>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7" y="2530223"/>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2" y="3321488"/>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357880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4175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84E3-D1D8-4A0E-8E6A-2C842842A41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50A95AD-696A-4762-8BD1-E56DD8BE863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52ACBFC-1E8C-450C-9F3A-6D23E0765C3F}"/>
              </a:ext>
            </a:extLst>
          </p:cNvPr>
          <p:cNvSpPr>
            <a:spLocks noGrp="1"/>
          </p:cNvSpPr>
          <p:nvPr>
            <p:ph type="dt" sz="half" idx="10"/>
          </p:nvPr>
        </p:nvSpPr>
        <p:spPr/>
        <p:txBody>
          <a:bodyPr/>
          <a:lstStyle/>
          <a:p>
            <a:fld id="{8C267ACE-FFA9-4154-8131-F5966C764F44}" type="datetimeFigureOut">
              <a:rPr lang="en-US" smtClean="0"/>
              <a:t>11/18/2019</a:t>
            </a:fld>
            <a:endParaRPr lang="en-US"/>
          </a:p>
        </p:txBody>
      </p:sp>
      <p:sp>
        <p:nvSpPr>
          <p:cNvPr id="5" name="Footer Placeholder 4">
            <a:extLst>
              <a:ext uri="{FF2B5EF4-FFF2-40B4-BE49-F238E27FC236}">
                <a16:creationId xmlns:a16="http://schemas.microsoft.com/office/drawing/2014/main" id="{12F042DF-7A83-4E05-A852-10549FE3D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EF3B46-3AC5-487D-8DCF-226033A3F4C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0804981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673E-1ED5-4989-BBB7-5B91B8A02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54539C-E7CF-411A-AE88-06D7583F0B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6BC6E3-DB22-49C3-B8CE-21D0B2F29A13}"/>
              </a:ext>
            </a:extLst>
          </p:cNvPr>
          <p:cNvSpPr>
            <a:spLocks noGrp="1"/>
          </p:cNvSpPr>
          <p:nvPr>
            <p:ph type="dt" sz="half" idx="10"/>
          </p:nvPr>
        </p:nvSpPr>
        <p:spPr/>
        <p:txBody>
          <a:bodyPr/>
          <a:lstStyle/>
          <a:p>
            <a:fld id="{8C267ACE-FFA9-4154-8131-F5966C764F44}" type="datetimeFigureOut">
              <a:rPr lang="en-US" smtClean="0"/>
              <a:t>11/18/2019</a:t>
            </a:fld>
            <a:endParaRPr lang="en-US"/>
          </a:p>
        </p:txBody>
      </p:sp>
      <p:sp>
        <p:nvSpPr>
          <p:cNvPr id="5" name="Footer Placeholder 4">
            <a:extLst>
              <a:ext uri="{FF2B5EF4-FFF2-40B4-BE49-F238E27FC236}">
                <a16:creationId xmlns:a16="http://schemas.microsoft.com/office/drawing/2014/main" id="{DC441B1A-6FB4-4CDA-BC1E-FB833C0AD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11E7E-7AE0-4BC5-839F-0D7C1DC956F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2954420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3725-CE63-4211-8FDF-1E0732323BD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11BC369-BAF8-4181-AB9A-C22656F5C7E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332172-791E-408D-8D30-A6AF1A515E2A}"/>
              </a:ext>
            </a:extLst>
          </p:cNvPr>
          <p:cNvSpPr>
            <a:spLocks noGrp="1"/>
          </p:cNvSpPr>
          <p:nvPr>
            <p:ph type="dt" sz="half" idx="10"/>
          </p:nvPr>
        </p:nvSpPr>
        <p:spPr/>
        <p:txBody>
          <a:bodyPr/>
          <a:lstStyle/>
          <a:p>
            <a:fld id="{8C267ACE-FFA9-4154-8131-F5966C764F44}" type="datetimeFigureOut">
              <a:rPr lang="en-US" smtClean="0"/>
              <a:t>11/18/2019</a:t>
            </a:fld>
            <a:endParaRPr lang="en-US"/>
          </a:p>
        </p:txBody>
      </p:sp>
      <p:sp>
        <p:nvSpPr>
          <p:cNvPr id="5" name="Footer Placeholder 4">
            <a:extLst>
              <a:ext uri="{FF2B5EF4-FFF2-40B4-BE49-F238E27FC236}">
                <a16:creationId xmlns:a16="http://schemas.microsoft.com/office/drawing/2014/main" id="{9B1117CC-1CC4-4173-B5DF-9B564DA40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76D03-4097-4536-8761-1D3B659CF6D1}"/>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760709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9BCA-DB71-43CD-BBE3-38D3FA54B3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8A59E2-4AB8-4885-ADF7-79E40998078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20A322-6169-4ABD-9A12-89FEFB0E00A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FE44A2-6BA4-4E6C-885F-1B6E7F3268F0}"/>
              </a:ext>
            </a:extLst>
          </p:cNvPr>
          <p:cNvSpPr>
            <a:spLocks noGrp="1"/>
          </p:cNvSpPr>
          <p:nvPr>
            <p:ph type="dt" sz="half" idx="10"/>
          </p:nvPr>
        </p:nvSpPr>
        <p:spPr/>
        <p:txBody>
          <a:bodyPr/>
          <a:lstStyle/>
          <a:p>
            <a:fld id="{8C267ACE-FFA9-4154-8131-F5966C764F44}" type="datetimeFigureOut">
              <a:rPr lang="en-US" smtClean="0"/>
              <a:t>11/18/2019</a:t>
            </a:fld>
            <a:endParaRPr lang="en-US"/>
          </a:p>
        </p:txBody>
      </p:sp>
      <p:sp>
        <p:nvSpPr>
          <p:cNvPr id="6" name="Footer Placeholder 5">
            <a:extLst>
              <a:ext uri="{FF2B5EF4-FFF2-40B4-BE49-F238E27FC236}">
                <a16:creationId xmlns:a16="http://schemas.microsoft.com/office/drawing/2014/main" id="{36CE8570-BA24-4335-A383-6540C3AEC9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36002-9543-4085-A6E2-841623C11AE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2438348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D24C-7020-4CCE-946C-E5ED698DE7FE}"/>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D75A5A-5B11-41E1-A6DC-286A9D7BEE1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B69F4-DBBF-4B7B-B316-F1584C628721}"/>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E5C75D-FA83-4B0C-9374-A4F2C9D2EDF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ADB0E2F-5282-42D2-ADA7-6582B7DB62F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D617E9-F43B-4B1A-935C-329CE057E42A}"/>
              </a:ext>
            </a:extLst>
          </p:cNvPr>
          <p:cNvSpPr>
            <a:spLocks noGrp="1"/>
          </p:cNvSpPr>
          <p:nvPr>
            <p:ph type="dt" sz="half" idx="10"/>
          </p:nvPr>
        </p:nvSpPr>
        <p:spPr/>
        <p:txBody>
          <a:bodyPr/>
          <a:lstStyle/>
          <a:p>
            <a:fld id="{8C267ACE-FFA9-4154-8131-F5966C764F44}" type="datetimeFigureOut">
              <a:rPr lang="en-US" smtClean="0"/>
              <a:t>11/18/2019</a:t>
            </a:fld>
            <a:endParaRPr lang="en-US"/>
          </a:p>
        </p:txBody>
      </p:sp>
      <p:sp>
        <p:nvSpPr>
          <p:cNvPr id="8" name="Footer Placeholder 7">
            <a:extLst>
              <a:ext uri="{FF2B5EF4-FFF2-40B4-BE49-F238E27FC236}">
                <a16:creationId xmlns:a16="http://schemas.microsoft.com/office/drawing/2014/main" id="{53B83FC6-8172-47E9-B09C-59059819B8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ABA588-2D8F-4320-9726-525F8535154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572812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94DAF-1202-4719-9192-ADBDF1FF1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EA6971-AC3C-4165-8CE5-48F877516E8B}"/>
              </a:ext>
            </a:extLst>
          </p:cNvPr>
          <p:cNvSpPr>
            <a:spLocks noGrp="1"/>
          </p:cNvSpPr>
          <p:nvPr>
            <p:ph type="dt" sz="half" idx="10"/>
          </p:nvPr>
        </p:nvSpPr>
        <p:spPr/>
        <p:txBody>
          <a:bodyPr/>
          <a:lstStyle/>
          <a:p>
            <a:fld id="{8C267ACE-FFA9-4154-8131-F5966C764F44}" type="datetimeFigureOut">
              <a:rPr lang="en-US" smtClean="0"/>
              <a:t>11/18/2019</a:t>
            </a:fld>
            <a:endParaRPr lang="en-US"/>
          </a:p>
        </p:txBody>
      </p:sp>
      <p:sp>
        <p:nvSpPr>
          <p:cNvPr id="4" name="Footer Placeholder 3">
            <a:extLst>
              <a:ext uri="{FF2B5EF4-FFF2-40B4-BE49-F238E27FC236}">
                <a16:creationId xmlns:a16="http://schemas.microsoft.com/office/drawing/2014/main" id="{E96DAAC4-5376-4FA6-B737-CD2D4D186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FCD49-3513-4A6D-AED6-69501C2C73D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2087224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1CF2C6-69DF-45AB-9BDB-71BFC0AA0CE7}"/>
              </a:ext>
            </a:extLst>
          </p:cNvPr>
          <p:cNvSpPr>
            <a:spLocks noGrp="1"/>
          </p:cNvSpPr>
          <p:nvPr>
            <p:ph type="dt" sz="half" idx="10"/>
          </p:nvPr>
        </p:nvSpPr>
        <p:spPr/>
        <p:txBody>
          <a:bodyPr/>
          <a:lstStyle/>
          <a:p>
            <a:fld id="{8C267ACE-FFA9-4154-8131-F5966C764F44}" type="datetimeFigureOut">
              <a:rPr lang="en-US" smtClean="0"/>
              <a:t>11/18/2019</a:t>
            </a:fld>
            <a:endParaRPr lang="en-US"/>
          </a:p>
        </p:txBody>
      </p:sp>
      <p:sp>
        <p:nvSpPr>
          <p:cNvPr id="3" name="Footer Placeholder 2">
            <a:extLst>
              <a:ext uri="{FF2B5EF4-FFF2-40B4-BE49-F238E27FC236}">
                <a16:creationId xmlns:a16="http://schemas.microsoft.com/office/drawing/2014/main" id="{8FE0226C-AA7A-4B0C-AB72-14A91CCC19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51C2CF-A1E4-4C05-A915-15AFB50081B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1392920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FE82A-9E1E-40D1-869F-76DEC76DA98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E2D6B0F-FC8B-4F4A-A531-2C7EED9FA388}"/>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09ABFA-CE6F-4396-9636-DE3462280E4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741D93F-7024-4AE4-8A28-58AE825C8375}"/>
              </a:ext>
            </a:extLst>
          </p:cNvPr>
          <p:cNvSpPr>
            <a:spLocks noGrp="1"/>
          </p:cNvSpPr>
          <p:nvPr>
            <p:ph type="dt" sz="half" idx="10"/>
          </p:nvPr>
        </p:nvSpPr>
        <p:spPr/>
        <p:txBody>
          <a:bodyPr/>
          <a:lstStyle/>
          <a:p>
            <a:fld id="{8C267ACE-FFA9-4154-8131-F5966C764F44}" type="datetimeFigureOut">
              <a:rPr lang="en-US" smtClean="0"/>
              <a:t>11/18/2019</a:t>
            </a:fld>
            <a:endParaRPr lang="en-US"/>
          </a:p>
        </p:txBody>
      </p:sp>
      <p:sp>
        <p:nvSpPr>
          <p:cNvPr id="6" name="Footer Placeholder 5">
            <a:extLst>
              <a:ext uri="{FF2B5EF4-FFF2-40B4-BE49-F238E27FC236}">
                <a16:creationId xmlns:a16="http://schemas.microsoft.com/office/drawing/2014/main" id="{7D3FC56C-2C06-4685-AC20-A3ECD85A6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4454C8-8B4C-4B09-9E5E-3CCE2B81745F}"/>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2183745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D0D1-C94D-44E3-BE0C-211C3C3BE2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8A1DC8-7B6B-466D-824B-D1C24CC28E1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A71F243-6612-4015-ADE7-5804025B34D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D9FF367-7657-4CB4-A2FA-08C470B1CC0F}"/>
              </a:ext>
            </a:extLst>
          </p:cNvPr>
          <p:cNvSpPr>
            <a:spLocks noGrp="1"/>
          </p:cNvSpPr>
          <p:nvPr>
            <p:ph type="dt" sz="half" idx="10"/>
          </p:nvPr>
        </p:nvSpPr>
        <p:spPr/>
        <p:txBody>
          <a:bodyPr/>
          <a:lstStyle/>
          <a:p>
            <a:fld id="{8C267ACE-FFA9-4154-8131-F5966C764F44}" type="datetimeFigureOut">
              <a:rPr lang="en-US" smtClean="0"/>
              <a:t>11/18/2019</a:t>
            </a:fld>
            <a:endParaRPr lang="en-US"/>
          </a:p>
        </p:txBody>
      </p:sp>
      <p:sp>
        <p:nvSpPr>
          <p:cNvPr id="6" name="Footer Placeholder 5">
            <a:extLst>
              <a:ext uri="{FF2B5EF4-FFF2-40B4-BE49-F238E27FC236}">
                <a16:creationId xmlns:a16="http://schemas.microsoft.com/office/drawing/2014/main" id="{35B7A2AD-E521-44C5-B708-D3BF2639B5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C76FA-4A61-4614-BCB3-4F8C5B9BBCA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5436486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87766-7084-478A-81C8-4A8C3DF94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865DDF-09BB-4578-80BC-9127646EA1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A21E7-5A46-434B-8E8F-C5C649F3354E}"/>
              </a:ext>
            </a:extLst>
          </p:cNvPr>
          <p:cNvSpPr>
            <a:spLocks noGrp="1"/>
          </p:cNvSpPr>
          <p:nvPr>
            <p:ph type="dt" sz="half" idx="10"/>
          </p:nvPr>
        </p:nvSpPr>
        <p:spPr/>
        <p:txBody>
          <a:bodyPr/>
          <a:lstStyle/>
          <a:p>
            <a:fld id="{8C267ACE-FFA9-4154-8131-F5966C764F44}" type="datetimeFigureOut">
              <a:rPr lang="en-US" smtClean="0"/>
              <a:t>11/18/2019</a:t>
            </a:fld>
            <a:endParaRPr lang="en-US"/>
          </a:p>
        </p:txBody>
      </p:sp>
      <p:sp>
        <p:nvSpPr>
          <p:cNvPr id="5" name="Footer Placeholder 4">
            <a:extLst>
              <a:ext uri="{FF2B5EF4-FFF2-40B4-BE49-F238E27FC236}">
                <a16:creationId xmlns:a16="http://schemas.microsoft.com/office/drawing/2014/main" id="{A60E73A3-0BE0-4D93-8B32-81B110102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BECFA-DB78-4F30-919E-C93D7F9A870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4799544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9C5823-4AB6-423A-9CA9-65F522C0720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8F6636-B159-4C48-ADE7-F635EA3CFE5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8AC17-784C-489C-8EB2-2FEC497B364C}"/>
              </a:ext>
            </a:extLst>
          </p:cNvPr>
          <p:cNvSpPr>
            <a:spLocks noGrp="1"/>
          </p:cNvSpPr>
          <p:nvPr>
            <p:ph type="dt" sz="half" idx="10"/>
          </p:nvPr>
        </p:nvSpPr>
        <p:spPr/>
        <p:txBody>
          <a:bodyPr/>
          <a:lstStyle/>
          <a:p>
            <a:fld id="{8C267ACE-FFA9-4154-8131-F5966C764F44}" type="datetimeFigureOut">
              <a:rPr lang="en-US" smtClean="0"/>
              <a:t>11/18/2019</a:t>
            </a:fld>
            <a:endParaRPr lang="en-US"/>
          </a:p>
        </p:txBody>
      </p:sp>
      <p:sp>
        <p:nvSpPr>
          <p:cNvPr id="5" name="Footer Placeholder 4">
            <a:extLst>
              <a:ext uri="{FF2B5EF4-FFF2-40B4-BE49-F238E27FC236}">
                <a16:creationId xmlns:a16="http://schemas.microsoft.com/office/drawing/2014/main" id="{D6B69A4F-7E9C-4FA9-90F2-848210EA8C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71D0F6-2A0E-4FC5-BF5A-07AF89CA5ED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2033038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441197" y="342899"/>
            <a:ext cx="8263890" cy="564078"/>
          </a:xfrm>
        </p:spPr>
        <p:txBody>
          <a:bodyPr/>
          <a:lstStyle>
            <a:lvl1pPr>
              <a:defRPr sz="3600">
                <a:solidFill>
                  <a:srgbClr val="3F3F3F"/>
                </a:solidFill>
              </a:defRPr>
            </a:lvl1pPr>
          </a:lstStyle>
          <a:p>
            <a:r>
              <a:rPr lang="en-US" dirty="0"/>
              <a:t>Click to edit Master title style</a:t>
            </a:r>
          </a:p>
        </p:txBody>
      </p:sp>
    </p:spTree>
    <p:extLst>
      <p:ext uri="{BB962C8B-B14F-4D97-AF65-F5344CB8AC3E}">
        <p14:creationId xmlns:p14="http://schemas.microsoft.com/office/powerpoint/2010/main" val="2834952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41936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44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438150" y="439341"/>
            <a:ext cx="1024684" cy="219456"/>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449580" y="2184979"/>
            <a:ext cx="2094406" cy="105622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4468939" y="-1"/>
            <a:ext cx="4675061" cy="5143501"/>
          </a:xfrm>
          <a:prstGeom prst="rect">
            <a:avLst/>
          </a:prstGeom>
        </p:spPr>
      </p:pic>
      <p:sp>
        <p:nvSpPr>
          <p:cNvPr id="5" name="Rectangle 4">
            <a:extLst>
              <a:ext uri="{FF2B5EF4-FFF2-40B4-BE49-F238E27FC236}">
                <a16:creationId xmlns:a16="http://schemas.microsoft.com/office/drawing/2014/main" id="{7F54C098-56A5-4AAD-8F28-01EF3A47FD33}"/>
              </a:ext>
            </a:extLst>
          </p:cNvPr>
          <p:cNvSpPr/>
          <p:nvPr userDrawn="1"/>
        </p:nvSpPr>
        <p:spPr>
          <a:xfrm>
            <a:off x="3977926" y="4888165"/>
            <a:ext cx="1188146" cy="219291"/>
          </a:xfrm>
          <a:prstGeom prst="rect">
            <a:avLst/>
          </a:prstGeom>
        </p:spPr>
        <p:txBody>
          <a:bodyPr wrap="none">
            <a:spAutoFit/>
          </a:bodyPr>
          <a:lstStyle/>
          <a:p>
            <a:pPr algn="ctr"/>
            <a:r>
              <a:rPr lang="en-US" sz="825"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1020169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spTree>
    <p:extLst>
      <p:ext uri="{BB962C8B-B14F-4D97-AF65-F5344CB8AC3E}">
        <p14:creationId xmlns:p14="http://schemas.microsoft.com/office/powerpoint/2010/main" val="3123637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73656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810986"/>
            <a:ext cx="9144000" cy="335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438150" y="863154"/>
            <a:ext cx="8268891" cy="230833"/>
          </a:xfrm>
        </p:spPr>
        <p:txBody>
          <a:bodyPr/>
          <a:lstStyle>
            <a:lvl1pPr marL="0" indent="0" algn="ctr">
              <a:buNone/>
              <a:defRPr sz="15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736756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810986"/>
            <a:ext cx="9144000" cy="335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438150" y="863154"/>
            <a:ext cx="8268891" cy="230833"/>
          </a:xfrm>
        </p:spPr>
        <p:txBody>
          <a:bodyPr/>
          <a:lstStyle>
            <a:lvl1pPr marL="0" indent="0" algn="ctr">
              <a:buNone/>
              <a:defRPr sz="15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823430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810986"/>
            <a:ext cx="9144000" cy="335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438150" y="840071"/>
            <a:ext cx="8268891" cy="276999"/>
          </a:xfrm>
        </p:spPr>
        <p:txBody>
          <a:bodyPr/>
          <a:lstStyle>
            <a:lvl1pPr marL="0" indent="0" algn="ctr">
              <a:buNone/>
              <a:defRPr sz="1800">
                <a:solidFill>
                  <a:schemeClr val="tx1"/>
                </a:solidFill>
                <a:latin typeface="+mj-lt"/>
              </a:defRPr>
            </a:lvl1pPr>
          </a:lstStyle>
          <a:p>
            <a:pPr lvl="0"/>
            <a:r>
              <a:rPr lang="en-US"/>
              <a:t>Edit Master text styles</a:t>
            </a:r>
          </a:p>
        </p:txBody>
      </p:sp>
      <p:sp>
        <p:nvSpPr>
          <p:cNvPr id="6" name="Text Placeholder 5">
            <a:extLst>
              <a:ext uri="{FF2B5EF4-FFF2-40B4-BE49-F238E27FC236}">
                <a16:creationId xmlns:a16="http://schemas.microsoft.com/office/drawing/2014/main" id="{2D8551EF-E270-4079-80FA-39120FA7EED7}"/>
              </a:ext>
            </a:extLst>
          </p:cNvPr>
          <p:cNvSpPr>
            <a:spLocks noGrp="1"/>
          </p:cNvSpPr>
          <p:nvPr>
            <p:ph type="body" sz="quarter" idx="12"/>
          </p:nvPr>
        </p:nvSpPr>
        <p:spPr>
          <a:xfrm>
            <a:off x="220268" y="1828801"/>
            <a:ext cx="2121693" cy="1604285"/>
          </a:xfrm>
        </p:spPr>
        <p:txBody>
          <a:bodyPr/>
          <a:lstStyle>
            <a:lvl1pPr marL="0" indent="0">
              <a:spcBef>
                <a:spcPts val="900"/>
              </a:spcBef>
              <a:spcAft>
                <a:spcPts val="0"/>
              </a:spcAft>
              <a:buNone/>
              <a:defRPr sz="1800">
                <a:solidFill>
                  <a:schemeClr val="accent2"/>
                </a:solidFill>
              </a:defRPr>
            </a:lvl1pPr>
            <a:lvl2pPr marL="0" indent="0">
              <a:spcBef>
                <a:spcPts val="0"/>
              </a:spcBef>
              <a:spcAft>
                <a:spcPts val="450"/>
              </a:spcAft>
              <a:buNone/>
              <a:defRPr sz="1350">
                <a:solidFill>
                  <a:schemeClr val="tx1"/>
                </a:solidFill>
              </a:defRPr>
            </a:lvl2pPr>
            <a:lvl3pPr marL="0" indent="0">
              <a:spcBef>
                <a:spcPts val="450"/>
              </a:spcBef>
              <a:spcAft>
                <a:spcPts val="450"/>
              </a:spcAft>
              <a:buNone/>
              <a:defRPr sz="1050">
                <a:solidFill>
                  <a:schemeClr val="tx1"/>
                </a:solidFill>
              </a:defRPr>
            </a:lvl3pPr>
            <a:lvl4pPr marL="0" indent="0">
              <a:spcBef>
                <a:spcPts val="450"/>
              </a:spcBef>
              <a:spcAft>
                <a:spcPts val="450"/>
              </a:spcAft>
              <a:buNone/>
              <a:defRPr sz="900">
                <a:solidFill>
                  <a:schemeClr val="tx1"/>
                </a:solidFill>
              </a:defRPr>
            </a:lvl4pPr>
            <a:lvl5pPr marL="0" indent="0">
              <a:spcBef>
                <a:spcPts val="450"/>
              </a:spcBef>
              <a:spcAft>
                <a:spcPts val="450"/>
              </a:spcAft>
              <a:buNone/>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3548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870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111316"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827366"/>
            <a:ext cx="4111316"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14538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9144000" cy="323165"/>
          </a:xfrm>
        </p:spPr>
        <p:txBody>
          <a:bodyPr/>
          <a:lstStyle/>
          <a:p>
            <a:endParaRPr lang="en-US"/>
          </a:p>
        </p:txBody>
      </p:sp>
      <p:sp>
        <p:nvSpPr>
          <p:cNvPr id="2" name="Title 1"/>
          <p:cNvSpPr>
            <a:spLocks noGrp="1"/>
          </p:cNvSpPr>
          <p:nvPr>
            <p:ph type="title" hasCustomPrompt="1"/>
          </p:nvPr>
        </p:nvSpPr>
        <p:spPr>
          <a:xfrm>
            <a:off x="4572001" y="2994056"/>
            <a:ext cx="4111316" cy="373949"/>
          </a:xfrm>
          <a:noFill/>
        </p:spPr>
        <p:txBody>
          <a:bodyPr wrap="square" lIns="0" tIns="0" rIns="0" bIns="0" anchor="b" anchorCtr="0">
            <a:spAutoFit/>
          </a:bodyPr>
          <a:lstStyle>
            <a:lvl1pPr algn="r"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572001" y="3546505"/>
            <a:ext cx="4111316" cy="230833"/>
          </a:xfrm>
          <a:noFill/>
        </p:spPr>
        <p:txBody>
          <a:bodyPr wrap="square" lIns="0" tIns="0" rIns="0" bIns="0">
            <a:spAutoFit/>
          </a:bodyPr>
          <a:lstStyle>
            <a:lvl1pPr marL="0" indent="0" algn="r">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513633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2AE64-2FD9-4C15-B5D8-40DC008D48FC}"/>
              </a:ext>
            </a:extLst>
          </p:cNvPr>
          <p:cNvSpPr>
            <a:spLocks noGrp="1"/>
          </p:cNvSpPr>
          <p:nvPr>
            <p:ph type="title"/>
          </p:nvPr>
        </p:nvSpPr>
        <p:spPr>
          <a:xfrm>
            <a:off x="441198" y="2002494"/>
            <a:ext cx="2730628" cy="830997"/>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654489B3-20F5-4F5A-875C-30CB888A78DD}"/>
              </a:ext>
            </a:extLst>
          </p:cNvPr>
          <p:cNvSpPr>
            <a:spLocks noGrp="1"/>
          </p:cNvSpPr>
          <p:nvPr>
            <p:ph type="body" sz="quarter" idx="10"/>
          </p:nvPr>
        </p:nvSpPr>
        <p:spPr>
          <a:xfrm>
            <a:off x="5200920" y="1103950"/>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
        <p:nvSpPr>
          <p:cNvPr id="5" name="Text Placeholder 3">
            <a:extLst>
              <a:ext uri="{FF2B5EF4-FFF2-40B4-BE49-F238E27FC236}">
                <a16:creationId xmlns:a16="http://schemas.microsoft.com/office/drawing/2014/main" id="{8E4A000A-0FE4-4CAB-8B43-2A3878F1CD9E}"/>
              </a:ext>
            </a:extLst>
          </p:cNvPr>
          <p:cNvSpPr>
            <a:spLocks noGrp="1"/>
          </p:cNvSpPr>
          <p:nvPr>
            <p:ph type="body" sz="quarter" idx="11"/>
          </p:nvPr>
        </p:nvSpPr>
        <p:spPr>
          <a:xfrm>
            <a:off x="5200920" y="1969500"/>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
        <p:nvSpPr>
          <p:cNvPr id="6" name="Text Placeholder 3">
            <a:extLst>
              <a:ext uri="{FF2B5EF4-FFF2-40B4-BE49-F238E27FC236}">
                <a16:creationId xmlns:a16="http://schemas.microsoft.com/office/drawing/2014/main" id="{D3F207A5-9190-4B34-80F4-7C1ECDFF694C}"/>
              </a:ext>
            </a:extLst>
          </p:cNvPr>
          <p:cNvSpPr>
            <a:spLocks noGrp="1"/>
          </p:cNvSpPr>
          <p:nvPr>
            <p:ph type="body" sz="quarter" idx="12"/>
          </p:nvPr>
        </p:nvSpPr>
        <p:spPr>
          <a:xfrm>
            <a:off x="5200920" y="2835049"/>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
        <p:nvSpPr>
          <p:cNvPr id="8" name="Text Placeholder 3">
            <a:extLst>
              <a:ext uri="{FF2B5EF4-FFF2-40B4-BE49-F238E27FC236}">
                <a16:creationId xmlns:a16="http://schemas.microsoft.com/office/drawing/2014/main" id="{BA0D74C5-3CBB-42C0-AE86-8937E5984826}"/>
              </a:ext>
            </a:extLst>
          </p:cNvPr>
          <p:cNvSpPr>
            <a:spLocks noGrp="1"/>
          </p:cNvSpPr>
          <p:nvPr>
            <p:ph type="body" sz="quarter" idx="14"/>
          </p:nvPr>
        </p:nvSpPr>
        <p:spPr>
          <a:xfrm>
            <a:off x="5200920" y="3700598"/>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Tree>
    <p:extLst>
      <p:ext uri="{BB962C8B-B14F-4D97-AF65-F5344CB8AC3E}">
        <p14:creationId xmlns:p14="http://schemas.microsoft.com/office/powerpoint/2010/main" val="166790661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41259005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50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6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7" y="2234654"/>
            <a:ext cx="4457700" cy="415499"/>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1" y="2971800"/>
            <a:ext cx="44577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6688318" y="439342"/>
            <a:ext cx="2018723" cy="207749"/>
          </a:xfrm>
          <a:solidFill>
            <a:srgbClr val="E6E6E6">
              <a:alpha val="75000"/>
            </a:srgbClr>
          </a:solidFill>
        </p:spPr>
        <p:txBody>
          <a:bodyPr/>
          <a:lstStyle>
            <a:lvl1pPr marL="0" marR="0" indent="0" algn="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5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4692088" y="-16379"/>
            <a:ext cx="4449065" cy="5167535"/>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1500685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049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900"/>
              </a:spcBef>
              <a:defRPr/>
            </a:lvl1pPr>
          </a:lstStyle>
          <a:p>
            <a:r>
              <a:rPr lang="en-US"/>
              <a:t>Click to edit Master title style</a:t>
            </a:r>
          </a:p>
        </p:txBody>
      </p:sp>
      <p:sp>
        <p:nvSpPr>
          <p:cNvPr id="3" name="Text Placeholder 2"/>
          <p:cNvSpPr>
            <a:spLocks noGrp="1"/>
          </p:cNvSpPr>
          <p:nvPr>
            <p:ph type="body" sz="quarter" idx="10"/>
          </p:nvPr>
        </p:nvSpPr>
        <p:spPr>
          <a:xfrm>
            <a:off x="438150" y="1076623"/>
            <a:ext cx="8263890" cy="1117229"/>
          </a:xfrm>
        </p:spPr>
        <p:txBody>
          <a:bodyPr/>
          <a:lstStyle>
            <a:lvl1pPr>
              <a:spcBef>
                <a:spcPts val="750"/>
              </a:spcBef>
              <a:defRPr sz="15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889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4064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86942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339652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64868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60461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80060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480060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4692088" y="-16379"/>
            <a:ext cx="4449065" cy="5167535"/>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1445480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3453545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2193692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17626834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330371"/>
            <a:ext cx="8502029" cy="56851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2058224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685800" y="400050"/>
            <a:ext cx="7772400" cy="1885950"/>
          </a:xfrm>
          <a:noFill/>
        </p:spPr>
        <p:txBody>
          <a:bodyPr anchor="b"/>
          <a:lstStyle>
            <a:lvl1pPr algn="r">
              <a:defRPr sz="3200" b="1">
                <a:solidFill>
                  <a:schemeClr val="accent2"/>
                </a:solidFill>
                <a:latin typeface="Calibri Light" pitchFamily="34" charset="0"/>
                <a:cs typeface="Segoe UI" pitchFamily="34" charset="0"/>
              </a:defRPr>
            </a:lvl1pPr>
          </a:lstStyle>
          <a:p>
            <a:r>
              <a:rPr lang="en-US" dirty="0"/>
              <a:t>Click to edit Master title style</a:t>
            </a:r>
          </a:p>
        </p:txBody>
      </p:sp>
      <p:sp>
        <p:nvSpPr>
          <p:cNvPr id="32781" name="Subtitle 32780"/>
          <p:cNvSpPr>
            <a:spLocks noGrp="1" noChangeArrowheads="1"/>
          </p:cNvSpPr>
          <p:nvPr>
            <p:ph type="subTitle" idx="1"/>
          </p:nvPr>
        </p:nvSpPr>
        <p:spPr>
          <a:xfrm>
            <a:off x="2057400" y="2343150"/>
            <a:ext cx="6400800" cy="971550"/>
          </a:xfrm>
        </p:spPr>
        <p:txBody>
          <a:bodyPr/>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 y="3625850"/>
            <a:ext cx="3162300" cy="1358900"/>
          </a:xfrm>
          <a:prstGeom prst="rect">
            <a:avLst/>
          </a:prstGeom>
        </p:spPr>
      </p:pic>
    </p:spTree>
    <p:extLst>
      <p:ext uri="{BB962C8B-B14F-4D97-AF65-F5344CB8AC3E}">
        <p14:creationId xmlns:p14="http://schemas.microsoft.com/office/powerpoint/2010/main" val="193722519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3873163" rtl="0" eaLnBrk="1" fontAlgn="base" hangingPunct="1">
              <a:spcBef>
                <a:spcPct val="0"/>
              </a:spcBef>
              <a:spcAft>
                <a:spcPct val="0"/>
              </a:spcAft>
              <a:defRPr lang="en-US" sz="2900" b="1" dirty="0">
                <a:solidFill>
                  <a:schemeClr val="accent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Tree>
    <p:extLst>
      <p:ext uri="{BB962C8B-B14F-4D97-AF65-F5344CB8AC3E}">
        <p14:creationId xmlns:p14="http://schemas.microsoft.com/office/powerpoint/2010/main" val="3572567331"/>
      </p:ext>
    </p:extLst>
  </p:cSld>
  <p:clrMapOvr>
    <a:masterClrMapping/>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3873163" rtl="0" eaLnBrk="1" fontAlgn="base" hangingPunct="1">
              <a:spcBef>
                <a:spcPct val="0"/>
              </a:spcBef>
              <a:spcAft>
                <a:spcPct val="0"/>
              </a:spcAft>
              <a:defRPr lang="en-US" sz="2900" b="1" dirty="0">
                <a:solidFill>
                  <a:schemeClr val="accent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10" name="TextBox 9"/>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359630173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defRPr>
            </a:lvl1p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8" name="TextBox 7"/>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399255957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2"/>
                </a:solidFill>
              </a:defRPr>
            </a:lvl1p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6" name="TextBox 5"/>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9801439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6" name="TextBox 5"/>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120415320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7" name="TextBox 6"/>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250955452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2900" b="1" dirty="0">
                <a:solidFill>
                  <a:schemeClr val="accent2"/>
                </a:solidFill>
                <a:latin typeface="+mj-lt"/>
                <a:ea typeface="+mj-ea"/>
                <a:cs typeface="Segoe UI" pitchFamily="34" charset="0"/>
              </a:defRPr>
            </a:lvl1pPr>
          </a:lstStyle>
          <a:p>
            <a:r>
              <a:rPr lang="en-US" dirty="0"/>
              <a:t>Click to edit Master title style</a:t>
            </a:r>
          </a:p>
        </p:txBody>
      </p:sp>
      <p:sp>
        <p:nvSpPr>
          <p:cNvPr id="8"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7" name="TextBox 6"/>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4037113419"/>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457200" y="292894"/>
            <a:ext cx="8229600" cy="571500"/>
          </a:xfrm>
        </p:spPr>
        <p:txBody>
          <a:bodyPr/>
          <a:lstStyle>
            <a:lvl1pPr algn="ctr">
              <a:defRPr>
                <a:solidFill>
                  <a:schemeClr val="accent2"/>
                </a:solidFill>
              </a:defRPr>
            </a:lvl1pPr>
          </a:lstStyle>
          <a:p>
            <a:r>
              <a:rPr lang="en-US" dirty="0"/>
              <a:t>Demo</a:t>
            </a:r>
          </a:p>
        </p:txBody>
      </p:sp>
      <p:sp>
        <p:nvSpPr>
          <p:cNvPr id="11"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9" name="TextBox 8"/>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943633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22158" y="2272496"/>
            <a:ext cx="7051170" cy="1344828"/>
          </a:xfrm>
          <a:noFill/>
        </p:spPr>
        <p:txBody>
          <a:bodyPr lIns="0" tIns="0" rIns="0" bIns="182880" anchor="b" anchorCtr="0"/>
          <a:lstStyle>
            <a:lvl1pPr>
              <a:defRPr sz="3971" strike="noStrike" spc="-110"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319819" y="3629093"/>
            <a:ext cx="7051170" cy="709076"/>
          </a:xfrm>
          <a:noFill/>
        </p:spPr>
        <p:txBody>
          <a:bodyPr lIns="0" tIns="0" rIns="0" bIns="0">
            <a:noAutofit/>
          </a:bodyPr>
          <a:lstStyle>
            <a:lvl1pPr marL="0" indent="0">
              <a:lnSpc>
                <a:spcPct val="100000"/>
              </a:lnSpc>
              <a:spcBef>
                <a:spcPts val="0"/>
              </a:spcBef>
              <a:buNone/>
              <a:defRPr sz="1176"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177983" y="181035"/>
            <a:ext cx="959788" cy="430245"/>
          </a:xfrm>
          <a:prstGeom prst="rect">
            <a:avLst/>
          </a:prstGeom>
        </p:spPr>
      </p:pic>
    </p:spTree>
    <p:extLst>
      <p:ext uri="{BB962C8B-B14F-4D97-AF65-F5344CB8AC3E}">
        <p14:creationId xmlns:p14="http://schemas.microsoft.com/office/powerpoint/2010/main" val="4237095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322158" y="2272496"/>
            <a:ext cx="7051170" cy="1344828"/>
          </a:xfrm>
          <a:noFill/>
        </p:spPr>
        <p:txBody>
          <a:bodyPr lIns="0" tIns="0" rIns="0" bIns="182880" anchor="b" anchorCtr="0"/>
          <a:lstStyle>
            <a:lvl1pPr>
              <a:defRPr sz="3971" strike="noStrike" spc="-110"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319819" y="3629093"/>
            <a:ext cx="7051170" cy="709076"/>
          </a:xfrm>
          <a:noFill/>
        </p:spPr>
        <p:txBody>
          <a:bodyPr lIns="0" tIns="0" rIns="0" bIns="0">
            <a:noAutofit/>
          </a:bodyPr>
          <a:lstStyle>
            <a:lvl1pPr marL="0" indent="0">
              <a:lnSpc>
                <a:spcPct val="100000"/>
              </a:lnSpc>
              <a:spcBef>
                <a:spcPts val="0"/>
              </a:spcBef>
              <a:buNone/>
              <a:defRPr sz="1176"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177983" y="181035"/>
            <a:ext cx="959788" cy="430245"/>
          </a:xfrm>
          <a:prstGeom prst="rect">
            <a:avLst/>
          </a:prstGeom>
        </p:spPr>
      </p:pic>
    </p:spTree>
    <p:extLst>
      <p:ext uri="{BB962C8B-B14F-4D97-AF65-F5344CB8AC3E}">
        <p14:creationId xmlns:p14="http://schemas.microsoft.com/office/powerpoint/2010/main" val="142918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0132" y="0"/>
            <a:ext cx="9154132" cy="51435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322158" y="2272496"/>
            <a:ext cx="7051170" cy="1344828"/>
          </a:xfrm>
          <a:noFill/>
        </p:spPr>
        <p:txBody>
          <a:bodyPr lIns="0" tIns="0" rIns="0" bIns="182880" anchor="b" anchorCtr="0"/>
          <a:lstStyle>
            <a:lvl1pPr>
              <a:defRPr sz="3971" strike="noStrike" spc="-110"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319819" y="3629093"/>
            <a:ext cx="7051170" cy="709076"/>
          </a:xfrm>
          <a:noFill/>
        </p:spPr>
        <p:txBody>
          <a:bodyPr lIns="0" tIns="0" rIns="0" bIns="0">
            <a:noAutofit/>
          </a:bodyPr>
          <a:lstStyle>
            <a:lvl1pPr marL="0" indent="0">
              <a:lnSpc>
                <a:spcPct val="100000"/>
              </a:lnSpc>
              <a:spcBef>
                <a:spcPts val="0"/>
              </a:spcBef>
              <a:buNone/>
              <a:defRPr sz="1176"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22158" y="327853"/>
            <a:ext cx="672319" cy="142664"/>
          </a:xfrm>
          <a:prstGeom prst="rect">
            <a:avLst/>
          </a:prstGeom>
        </p:spPr>
      </p:pic>
    </p:spTree>
    <p:extLst>
      <p:ext uri="{BB962C8B-B14F-4D97-AF65-F5344CB8AC3E}">
        <p14:creationId xmlns:p14="http://schemas.microsoft.com/office/powerpoint/2010/main" val="305153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19" y="902154"/>
            <a:ext cx="2724291" cy="879414"/>
          </a:xfrm>
        </p:spPr>
        <p:txBody>
          <a:bodyPr lIns="0" tIns="0" rIns="0" bIns="0"/>
          <a:lstStyle>
            <a:lvl1pPr>
              <a:defRPr sz="147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4659542" y="902154"/>
            <a:ext cx="2713786" cy="2466921"/>
          </a:xfrm>
        </p:spPr>
        <p:txBody>
          <a:bodyPr wrap="square" lIns="0" tIns="0" rIns="0" bIns="0">
            <a:noAutofit/>
          </a:bodyPr>
          <a:lstStyle>
            <a:lvl1pPr marL="0" marR="0" indent="0" algn="l" defTabSz="380536" rtl="0" eaLnBrk="1" fontAlgn="auto" latinLnBrk="0" hangingPunct="1">
              <a:lnSpc>
                <a:spcPct val="100000"/>
              </a:lnSpc>
              <a:spcBef>
                <a:spcPts val="0"/>
              </a:spcBef>
              <a:spcAft>
                <a:spcPts val="368"/>
              </a:spcAft>
              <a:buClrTx/>
              <a:buSzPct val="90000"/>
              <a:buFont typeface="Wingdings" panose="05000000000000000000" pitchFamily="2" charset="2"/>
              <a:buNone/>
              <a:tabLst/>
              <a:defRPr sz="1471" spc="0" baseline="0">
                <a:solidFill>
                  <a:schemeClr val="tx1"/>
                </a:solidFill>
                <a:latin typeface="+mj-lt"/>
              </a:defRPr>
            </a:lvl1pPr>
            <a:lvl2pPr marL="168090" indent="0">
              <a:buNone/>
              <a:defRPr sz="1324"/>
            </a:lvl2pPr>
            <a:lvl3pPr marL="336179" indent="0">
              <a:buNone/>
              <a:defRPr sz="1324"/>
            </a:lvl3pPr>
            <a:lvl4pPr marL="504269" indent="0">
              <a:buNone/>
              <a:defRPr sz="1324"/>
            </a:lvl4pPr>
            <a:lvl5pPr marL="672358" indent="0">
              <a:buNone/>
              <a:defRPr sz="1324"/>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5494284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27989" y="1604776"/>
            <a:ext cx="8504830" cy="928716"/>
          </a:xfrm>
        </p:spPr>
        <p:txBody>
          <a:bodyPr wrap="square" lIns="0" tIns="0" rIns="0" bIns="0">
            <a:spAutoFit/>
          </a:bodyPr>
          <a:lstStyle>
            <a:lvl1pPr marL="0" indent="0">
              <a:lnSpc>
                <a:spcPct val="90000"/>
              </a:lnSpc>
              <a:spcBef>
                <a:spcPts val="0"/>
              </a:spcBef>
              <a:spcAft>
                <a:spcPts val="956"/>
              </a:spcAft>
              <a:buNone/>
              <a:defRPr sz="1912" b="0" i="0">
                <a:solidFill>
                  <a:srgbClr val="000000"/>
                </a:solidFill>
                <a:latin typeface="+mn-lt"/>
              </a:defRPr>
            </a:lvl1pPr>
            <a:lvl2pPr marL="168090" indent="0">
              <a:lnSpc>
                <a:spcPct val="90000"/>
              </a:lnSpc>
              <a:spcBef>
                <a:spcPts val="0"/>
              </a:spcBef>
              <a:spcAft>
                <a:spcPts val="956"/>
              </a:spcAft>
              <a:buNone/>
              <a:defRPr sz="1471">
                <a:solidFill>
                  <a:srgbClr val="000000"/>
                </a:solidFill>
              </a:defRPr>
            </a:lvl2pPr>
            <a:lvl3pPr marL="336179" indent="0">
              <a:spcBef>
                <a:spcPts val="0"/>
              </a:spcBef>
              <a:spcAft>
                <a:spcPts val="956"/>
              </a:spcAft>
              <a:buNone/>
              <a:defRPr sz="1471">
                <a:solidFill>
                  <a:srgbClr val="000000"/>
                </a:solidFill>
              </a:defRPr>
            </a:lvl3pPr>
            <a:lvl4pPr marL="504269" indent="0">
              <a:spcBef>
                <a:spcPts val="0"/>
              </a:spcBef>
              <a:spcAft>
                <a:spcPts val="956"/>
              </a:spcAft>
              <a:buNone/>
              <a:defRPr sz="1471"/>
            </a:lvl4pPr>
            <a:lvl5pPr marL="672358"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8" y="330372"/>
            <a:ext cx="8502029" cy="554507"/>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19948829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27989" y="1606045"/>
            <a:ext cx="8504830" cy="928716"/>
          </a:xfrm>
        </p:spPr>
        <p:txBody>
          <a:bodyPr wrap="square" lIns="0" tIns="0" rIns="0" bIns="0">
            <a:spAutoFit/>
          </a:bodyPr>
          <a:lstStyle>
            <a:lvl1pPr marL="201707" indent="-201707">
              <a:lnSpc>
                <a:spcPct val="90000"/>
              </a:lnSpc>
              <a:spcBef>
                <a:spcPts val="0"/>
              </a:spcBef>
              <a:spcAft>
                <a:spcPts val="956"/>
              </a:spcAft>
              <a:buClr>
                <a:srgbClr val="000000"/>
              </a:buClr>
              <a:buSzPct val="77000"/>
              <a:buFont typeface="Arial" panose="020B0604020202020204" pitchFamily="34" charset="0"/>
              <a:buChar char="•"/>
              <a:defRPr sz="1912" b="0" i="0">
                <a:solidFill>
                  <a:srgbClr val="000000"/>
                </a:solidFill>
                <a:latin typeface="+mn-lt"/>
              </a:defRPr>
            </a:lvl1pPr>
            <a:lvl2pPr marL="403415" indent="-168090">
              <a:lnSpc>
                <a:spcPct val="90000"/>
              </a:lnSpc>
              <a:spcBef>
                <a:spcPts val="0"/>
              </a:spcBef>
              <a:spcAft>
                <a:spcPts val="956"/>
              </a:spcAft>
              <a:buClr>
                <a:srgbClr val="000000"/>
              </a:buClr>
              <a:buSzPct val="77000"/>
              <a:buFont typeface="Arial" panose="020B0604020202020204" pitchFamily="34" charset="0"/>
              <a:buChar char="•"/>
              <a:defRPr sz="1471">
                <a:solidFill>
                  <a:srgbClr val="000000"/>
                </a:solidFill>
              </a:defRPr>
            </a:lvl2pPr>
            <a:lvl3pPr marL="605122" indent="-168090">
              <a:spcBef>
                <a:spcPts val="0"/>
              </a:spcBef>
              <a:spcAft>
                <a:spcPts val="956"/>
              </a:spcAft>
              <a:buClr>
                <a:srgbClr val="000000"/>
              </a:buClr>
              <a:buSzPct val="77000"/>
              <a:buFont typeface="Arial" panose="020B0604020202020204" pitchFamily="34" charset="0"/>
              <a:buChar char="•"/>
              <a:defRPr sz="1471">
                <a:solidFill>
                  <a:srgbClr val="000000"/>
                </a:solidFill>
              </a:defRPr>
            </a:lvl3pPr>
            <a:lvl4pPr marL="504269" indent="0">
              <a:spcBef>
                <a:spcPts val="0"/>
              </a:spcBef>
              <a:spcAft>
                <a:spcPts val="956"/>
              </a:spcAft>
              <a:buNone/>
              <a:defRPr sz="1471"/>
            </a:lvl4pPr>
            <a:lvl5pPr marL="672358"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8" y="330371"/>
            <a:ext cx="8502029" cy="568516"/>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319818" y="812873"/>
            <a:ext cx="8504830" cy="264803"/>
          </a:xfrm>
        </p:spPr>
        <p:txBody>
          <a:bodyPr wrap="square" lIns="0" tIns="0" rIns="0" bIns="0">
            <a:spAutoFit/>
          </a:bodyPr>
          <a:lstStyle>
            <a:lvl1pPr marL="0" indent="0">
              <a:lnSpc>
                <a:spcPct val="90000"/>
              </a:lnSpc>
              <a:spcBef>
                <a:spcPts val="0"/>
              </a:spcBef>
              <a:spcAft>
                <a:spcPts val="956"/>
              </a:spcAft>
              <a:buNone/>
              <a:defRPr sz="1912" b="0" i="0">
                <a:solidFill>
                  <a:srgbClr val="000000"/>
                </a:solidFill>
                <a:latin typeface="+mn-lt"/>
              </a:defRPr>
            </a:lvl1pPr>
            <a:lvl2pPr marL="168090" indent="0">
              <a:lnSpc>
                <a:spcPct val="90000"/>
              </a:lnSpc>
              <a:spcBef>
                <a:spcPts val="0"/>
              </a:spcBef>
              <a:spcAft>
                <a:spcPts val="956"/>
              </a:spcAft>
              <a:buNone/>
              <a:defRPr sz="1471">
                <a:solidFill>
                  <a:schemeClr val="tx2"/>
                </a:solidFill>
              </a:defRPr>
            </a:lvl2pPr>
            <a:lvl3pPr marL="336179" indent="0">
              <a:spcBef>
                <a:spcPts val="0"/>
              </a:spcBef>
              <a:spcAft>
                <a:spcPts val="956"/>
              </a:spcAft>
              <a:buNone/>
              <a:defRPr sz="1471"/>
            </a:lvl3pPr>
            <a:lvl4pPr marL="504269" indent="0">
              <a:spcBef>
                <a:spcPts val="0"/>
              </a:spcBef>
              <a:spcAft>
                <a:spcPts val="956"/>
              </a:spcAft>
              <a:buNone/>
              <a:defRPr sz="1471"/>
            </a:lvl4pPr>
            <a:lvl5pPr marL="672358" indent="0">
              <a:buNone/>
              <a:defRPr/>
            </a:lvl5pPr>
          </a:lstStyle>
          <a:p>
            <a:pPr lvl="0"/>
            <a:r>
              <a:rPr lang="en-US"/>
              <a:t>Subtitle Segoe UI 26pt</a:t>
            </a:r>
          </a:p>
        </p:txBody>
      </p:sp>
    </p:spTree>
    <p:extLst>
      <p:ext uri="{BB962C8B-B14F-4D97-AF65-F5344CB8AC3E}">
        <p14:creationId xmlns:p14="http://schemas.microsoft.com/office/powerpoint/2010/main" val="161693100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8" y="330371"/>
            <a:ext cx="8502029" cy="568516"/>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2192372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657208" y="0"/>
            <a:ext cx="4486792" cy="51435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47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319818" y="330371"/>
            <a:ext cx="4166975" cy="568516"/>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319818" y="1609381"/>
            <a:ext cx="4166974" cy="1930132"/>
          </a:xfrm>
        </p:spPr>
        <p:txBody>
          <a:bodyPr wrap="square" lIns="0" tIns="0" rIns="0" bIns="0">
            <a:noAutofit/>
          </a:bodyPr>
          <a:lstStyle>
            <a:lvl1pPr marL="0" marR="0" indent="0" algn="l" defTabSz="685845" rtl="0" eaLnBrk="1" fontAlgn="auto" latinLnBrk="0" hangingPunct="1">
              <a:lnSpc>
                <a:spcPct val="90000"/>
              </a:lnSpc>
              <a:spcBef>
                <a:spcPts val="0"/>
              </a:spcBef>
              <a:spcAft>
                <a:spcPts val="1912"/>
              </a:spcAft>
              <a:buClrTx/>
              <a:buSzPct val="90000"/>
              <a:buFont typeface="Wingdings" panose="05000000000000000000" pitchFamily="2" charset="2"/>
              <a:buNone/>
              <a:tabLst/>
              <a:defRPr sz="1912" b="0" i="0">
                <a:solidFill>
                  <a:srgbClr val="000000"/>
                </a:solidFill>
                <a:latin typeface="+mn-lt"/>
              </a:defRPr>
            </a:lvl1pPr>
            <a:lvl2pPr marL="168090" marR="0" indent="0" algn="l" defTabSz="68584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79" indent="0">
              <a:buNone/>
              <a:defRPr/>
            </a:lvl3pPr>
            <a:lvl4pPr marL="504269" indent="0">
              <a:buNone/>
              <a:defRPr/>
            </a:lvl4pPr>
            <a:lvl5pPr marL="672358"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619434087"/>
      </p:ext>
    </p:extLst>
  </p:cSld>
  <p:clrMapOvr>
    <a:masterClrMapping/>
  </p:clrMapOvr>
  <p:transition>
    <p:fade/>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319818" y="1601653"/>
            <a:ext cx="2724291" cy="193786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47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3211023" y="1601653"/>
            <a:ext cx="2717288" cy="1937860"/>
          </a:xfrm>
          <a:blipFill>
            <a:blip r:embed="rId3"/>
            <a:stretch>
              <a:fillRect/>
            </a:stretch>
          </a:blipFill>
        </p:spPr>
        <p:txBody>
          <a:bodyPr anchor="ctr">
            <a:noAutofit/>
          </a:bodyPr>
          <a:lstStyle>
            <a:lvl1pPr marL="0" indent="0" algn="ctr">
              <a:buNone/>
              <a:defRPr sz="147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6095222" y="1601653"/>
            <a:ext cx="2725501" cy="1937860"/>
          </a:xfrm>
          <a:blipFill>
            <a:blip r:embed="rId4"/>
            <a:stretch>
              <a:fillRect/>
            </a:stretch>
          </a:blipFill>
        </p:spPr>
        <p:txBody>
          <a:bodyPr anchor="ctr">
            <a:noAutofit/>
          </a:bodyPr>
          <a:lstStyle>
            <a:lvl1pPr marL="0" indent="0" algn="ctr">
              <a:buNone/>
              <a:defRPr sz="147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319818" y="3695942"/>
            <a:ext cx="2722890" cy="980749"/>
          </a:xfrm>
        </p:spPr>
        <p:txBody>
          <a:bodyPr lIns="0" tIns="0" rIns="0" bIns="0"/>
          <a:lstStyle>
            <a:lvl1pPr marL="0" indent="0">
              <a:lnSpc>
                <a:spcPct val="100000"/>
              </a:lnSpc>
              <a:spcBef>
                <a:spcPts val="0"/>
              </a:spcBef>
              <a:spcAft>
                <a:spcPts val="588"/>
              </a:spcAft>
              <a:buNone/>
              <a:defRPr sz="1176" b="1">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3211020" y="3695942"/>
            <a:ext cx="2717288"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6095223" y="3695942"/>
            <a:ext cx="2722890"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319818" y="330372"/>
            <a:ext cx="8502029" cy="554507"/>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429492727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4486794" y="1609381"/>
            <a:ext cx="4335054" cy="2817345"/>
          </a:xfrm>
        </p:spPr>
        <p:txBody>
          <a:bodyPr anchor="ctr">
            <a:noAutofit/>
          </a:bodyPr>
          <a:lstStyle>
            <a:lvl1pPr algn="ctr">
              <a:defRPr sz="1471">
                <a:latin typeface="+mj-lt"/>
              </a:defRPr>
            </a:lvl1pPr>
          </a:lstStyle>
          <a:p>
            <a:r>
              <a:rPr lang="en-US"/>
              <a:t>Drop photo here</a:t>
            </a:r>
          </a:p>
        </p:txBody>
      </p:sp>
      <p:sp>
        <p:nvSpPr>
          <p:cNvPr id="4" name="Text Placeholder 3"/>
          <p:cNvSpPr>
            <a:spLocks noGrp="1"/>
          </p:cNvSpPr>
          <p:nvPr>
            <p:ph type="body" sz="quarter" idx="10" hasCustomPrompt="1"/>
          </p:nvPr>
        </p:nvSpPr>
        <p:spPr>
          <a:xfrm>
            <a:off x="319818" y="1609381"/>
            <a:ext cx="3853631" cy="1930132"/>
          </a:xfrm>
        </p:spPr>
        <p:txBody>
          <a:bodyPr wrap="square" lIns="0" tIns="0" rIns="0" bIns="0">
            <a:noAutofit/>
          </a:bodyPr>
          <a:lstStyle>
            <a:lvl1pPr marL="0" marR="0" indent="0" algn="l" defTabSz="685845" rtl="0" eaLnBrk="1" fontAlgn="auto" latinLnBrk="0" hangingPunct="1">
              <a:lnSpc>
                <a:spcPct val="90000"/>
              </a:lnSpc>
              <a:spcBef>
                <a:spcPts val="0"/>
              </a:spcBef>
              <a:spcAft>
                <a:spcPts val="1912"/>
              </a:spcAft>
              <a:buClrTx/>
              <a:buSzPct val="90000"/>
              <a:buFont typeface="Wingdings" panose="05000000000000000000" pitchFamily="2" charset="2"/>
              <a:buNone/>
              <a:tabLst/>
              <a:defRPr sz="1912" b="0" i="0">
                <a:solidFill>
                  <a:srgbClr val="000000"/>
                </a:solidFill>
                <a:latin typeface="+mn-lt"/>
              </a:defRPr>
            </a:lvl1pPr>
            <a:lvl2pPr marL="168090" marR="0" indent="0" algn="l" defTabSz="68584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79" indent="0">
              <a:buNone/>
              <a:defRPr/>
            </a:lvl3pPr>
            <a:lvl4pPr marL="504269" indent="0">
              <a:buNone/>
              <a:defRPr/>
            </a:lvl4pPr>
            <a:lvl5pPr marL="672358"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319818" y="330372"/>
            <a:ext cx="8502029" cy="554507"/>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68544208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319819" y="1199792"/>
            <a:ext cx="2724291" cy="23467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672914" y="1468851"/>
            <a:ext cx="2023959" cy="1808607"/>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6" name="Rectangle 5"/>
          <p:cNvSpPr/>
          <p:nvPr userDrawn="1"/>
        </p:nvSpPr>
        <p:spPr bwMode="auto">
          <a:xfrm>
            <a:off x="3211022" y="1199792"/>
            <a:ext cx="2717289" cy="23467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6095224" y="1199792"/>
            <a:ext cx="2726624" cy="23467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3560021" y="1468851"/>
            <a:ext cx="2023959" cy="1808607"/>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448867" y="1468851"/>
            <a:ext cx="2023959" cy="1808607"/>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319818" y="330372"/>
            <a:ext cx="8502029" cy="554507"/>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319819" y="3695942"/>
            <a:ext cx="2720744" cy="980749"/>
          </a:xfrm>
        </p:spPr>
        <p:txBody>
          <a:bodyPr lIns="0" tIns="0" rIns="0" bIns="0"/>
          <a:lstStyle>
            <a:lvl1pPr marL="0" indent="0">
              <a:lnSpc>
                <a:spcPct val="100000"/>
              </a:lnSpc>
              <a:spcBef>
                <a:spcPts val="0"/>
              </a:spcBef>
              <a:spcAft>
                <a:spcPts val="588"/>
              </a:spcAft>
              <a:buNone/>
              <a:defRPr sz="1176" b="1">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11022" y="3695942"/>
            <a:ext cx="2717288"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095222" y="3695942"/>
            <a:ext cx="2726626"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31952092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6831784" y="1192789"/>
            <a:ext cx="1990063" cy="23467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4661130" y="1192789"/>
            <a:ext cx="1990063" cy="23467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2490474" y="1192789"/>
            <a:ext cx="1990063" cy="23467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319819" y="1192789"/>
            <a:ext cx="1990063" cy="23467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319818" y="326868"/>
            <a:ext cx="8502029" cy="558010"/>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725063" y="1601653"/>
            <a:ext cx="1179575" cy="1528995"/>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2886944" y="1601653"/>
            <a:ext cx="1197123" cy="1528995"/>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319819" y="3695942"/>
            <a:ext cx="1990063" cy="980749"/>
          </a:xfrm>
        </p:spPr>
        <p:txBody>
          <a:bodyPr lIns="0" tIns="0" rIns="0" bIns="0"/>
          <a:lstStyle>
            <a:lvl1pPr marL="0" indent="0">
              <a:lnSpc>
                <a:spcPct val="100000"/>
              </a:lnSpc>
              <a:spcBef>
                <a:spcPts val="0"/>
              </a:spcBef>
              <a:spcAft>
                <a:spcPts val="588"/>
              </a:spcAft>
              <a:buNone/>
              <a:defRPr sz="1176" b="1">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2490474" y="3695942"/>
            <a:ext cx="1990063"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4661130" y="3695942"/>
            <a:ext cx="1990063"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5057600" y="1601653"/>
            <a:ext cx="1197123" cy="1528995"/>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28254" y="1601653"/>
            <a:ext cx="1197123" cy="1528995"/>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6831784" y="3695942"/>
            <a:ext cx="1990063"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41021369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319818" y="1601652"/>
            <a:ext cx="8502029" cy="3216148"/>
          </a:xfrm>
        </p:spPr>
        <p:txBody>
          <a:bodyPr bIns="1737360" anchor="ctr">
            <a:noAutofit/>
          </a:bodyPr>
          <a:lstStyle>
            <a:lvl1pPr algn="ctr">
              <a:defRPr sz="147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319818" y="330372"/>
            <a:ext cx="8502029" cy="554507"/>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56480464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319819" y="888239"/>
            <a:ext cx="5608492" cy="2651274"/>
          </a:xfrm>
          <a:noFill/>
        </p:spPr>
        <p:txBody>
          <a:bodyPr vert="horz" wrap="square" lIns="0" tIns="0" rIns="0" bIns="0" rtlCol="0" anchor="t" anchorCtr="0">
            <a:noAutofit/>
          </a:bodyPr>
          <a:lstStyle>
            <a:lvl1pPr>
              <a:lnSpc>
                <a:spcPct val="90000"/>
              </a:lnSpc>
              <a:defRPr lang="en-US" sz="3971" spc="-110" dirty="0">
                <a:solidFill>
                  <a:srgbClr val="000000"/>
                </a:solidFill>
              </a:defRPr>
            </a:lvl1pPr>
          </a:lstStyle>
          <a:p>
            <a:pPr marL="0" lvl="0">
              <a:lnSpc>
                <a:spcPts val="4118"/>
              </a:lnSpc>
            </a:pPr>
            <a:r>
              <a:rPr lang="en-US"/>
              <a:t>Section title</a:t>
            </a:r>
          </a:p>
        </p:txBody>
      </p:sp>
    </p:spTree>
    <p:extLst>
      <p:ext uri="{BB962C8B-B14F-4D97-AF65-F5344CB8AC3E}">
        <p14:creationId xmlns:p14="http://schemas.microsoft.com/office/powerpoint/2010/main" val="120785993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319819" y="888239"/>
            <a:ext cx="5608492" cy="2651274"/>
          </a:xfrm>
          <a:noFill/>
        </p:spPr>
        <p:txBody>
          <a:bodyPr vert="horz" wrap="square" lIns="0" tIns="0" rIns="0" bIns="0" rtlCol="0" anchor="t" anchorCtr="0">
            <a:noAutofit/>
          </a:bodyPr>
          <a:lstStyle>
            <a:lvl1pPr>
              <a:lnSpc>
                <a:spcPct val="90000"/>
              </a:lnSpc>
              <a:defRPr lang="en-US" sz="3971" spc="-110" dirty="0">
                <a:solidFill>
                  <a:schemeClr val="tx1"/>
                </a:solidFill>
              </a:defRPr>
            </a:lvl1pPr>
          </a:lstStyle>
          <a:p>
            <a:pPr marL="0" lvl="0">
              <a:lnSpc>
                <a:spcPts val="4118"/>
              </a:lnSpc>
            </a:pPr>
            <a:r>
              <a:rPr lang="en-US"/>
              <a:t>Section title</a:t>
            </a:r>
          </a:p>
        </p:txBody>
      </p:sp>
    </p:spTree>
    <p:extLst>
      <p:ext uri="{BB962C8B-B14F-4D97-AF65-F5344CB8AC3E}">
        <p14:creationId xmlns:p14="http://schemas.microsoft.com/office/powerpoint/2010/main" val="1944706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319819" y="888239"/>
            <a:ext cx="5608492" cy="2651274"/>
          </a:xfrm>
          <a:noFill/>
        </p:spPr>
        <p:txBody>
          <a:bodyPr vert="horz" wrap="square" lIns="0" tIns="0" rIns="0" bIns="0" rtlCol="0" anchor="t" anchorCtr="0">
            <a:noAutofit/>
          </a:bodyPr>
          <a:lstStyle>
            <a:lvl1pPr>
              <a:lnSpc>
                <a:spcPct val="90000"/>
              </a:lnSpc>
              <a:defRPr lang="en-US" sz="3971" spc="-110" dirty="0">
                <a:solidFill>
                  <a:schemeClr val="tx1"/>
                </a:solidFill>
              </a:defRPr>
            </a:lvl1pPr>
          </a:lstStyle>
          <a:p>
            <a:pPr marL="0" lvl="0">
              <a:lnSpc>
                <a:spcPts val="4118"/>
              </a:lnSpc>
            </a:pPr>
            <a:r>
              <a:rPr lang="en-US"/>
              <a:t>Section title</a:t>
            </a:r>
          </a:p>
        </p:txBody>
      </p:sp>
    </p:spTree>
    <p:extLst>
      <p:ext uri="{BB962C8B-B14F-4D97-AF65-F5344CB8AC3E}">
        <p14:creationId xmlns:p14="http://schemas.microsoft.com/office/powerpoint/2010/main" val="235986095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19.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image" Target="../media/image22.emf"/><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5" Type="http://schemas.openxmlformats.org/officeDocument/2006/relationships/slideLayout" Target="../slideLayouts/slideLayout79.xml"/><Relationship Id="rId10" Type="http://schemas.openxmlformats.org/officeDocument/2006/relationships/theme" Target="../theme/theme6.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theme" Target="../theme/theme7.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image" Target="../media/image26.png"/><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image" Target="../media/image25.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image" Target="../media/image36.jpeg"/><Relationship Id="rId5" Type="http://schemas.openxmlformats.org/officeDocument/2006/relationships/slideLayout" Target="../slideLayouts/slideLayout108.xml"/><Relationship Id="rId10" Type="http://schemas.openxmlformats.org/officeDocument/2006/relationships/theme" Target="../theme/theme8.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408615" y="4761211"/>
            <a:ext cx="490258" cy="199409"/>
          </a:xfrm>
          <a:prstGeom prst="rect">
            <a:avLst/>
          </a:prstGeom>
        </p:spPr>
      </p:pic>
    </p:spTree>
    <p:extLst>
      <p:ext uri="{BB962C8B-B14F-4D97-AF65-F5344CB8AC3E}">
        <p14:creationId xmlns:p14="http://schemas.microsoft.com/office/powerpoint/2010/main" val="79438158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Lst>
  <p:hf hdr="0" ftr="0" dt="0"/>
  <p:txStyles>
    <p:titleStyle>
      <a:lvl1pPr marL="0" marR="0" indent="0" algn="l" defTabSz="457189"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378"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892" indent="-342892" algn="l" defTabSz="914378"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59" indent="-342892" algn="l" defTabSz="914378"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15" indent="-342892" algn="l" defTabSz="914378"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08" indent="-342892" algn="l" defTabSz="914378"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0F417C-17F0-45D9-8B73-C110336D5B8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3AC172-0704-4CAF-9664-1755FFCC7FF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A957D-70FE-4549-99B2-94EEA0EE67C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C267ACE-FFA9-4154-8131-F5966C764F44}" type="datetimeFigureOut">
              <a:rPr lang="en-US" smtClean="0"/>
              <a:t>11/18/2019</a:t>
            </a:fld>
            <a:endParaRPr lang="en-US"/>
          </a:p>
        </p:txBody>
      </p:sp>
      <p:sp>
        <p:nvSpPr>
          <p:cNvPr id="5" name="Footer Placeholder 4">
            <a:extLst>
              <a:ext uri="{FF2B5EF4-FFF2-40B4-BE49-F238E27FC236}">
                <a16:creationId xmlns:a16="http://schemas.microsoft.com/office/drawing/2014/main" id="{CB94A0BB-7207-4630-B9C0-AE8FCCD191D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2D5337-D57A-4BBC-B354-6DE006F7593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2CBD4D5-69D6-44C4-9AF3-F6B204BB8B7C}" type="slidenum">
              <a:rPr lang="en-US" smtClean="0"/>
              <a:t>‹#›</a:t>
            </a:fld>
            <a:endParaRPr lang="en-US"/>
          </a:p>
        </p:txBody>
      </p:sp>
    </p:spTree>
    <p:extLst>
      <p:ext uri="{BB962C8B-B14F-4D97-AF65-F5344CB8AC3E}">
        <p14:creationId xmlns:p14="http://schemas.microsoft.com/office/powerpoint/2010/main" val="116537643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4"/>
          <a:srcRect l="762"/>
          <a:stretch/>
        </p:blipFill>
        <p:spPr>
          <a:xfrm rot="5400000">
            <a:off x="7098375" y="2132830"/>
            <a:ext cx="5143500" cy="877841"/>
          </a:xfrm>
          <a:prstGeom prst="rect">
            <a:avLst/>
          </a:prstGeom>
        </p:spPr>
      </p:pic>
      <p:sp>
        <p:nvSpPr>
          <p:cNvPr id="5" name="Rectangle 4">
            <a:extLst>
              <a:ext uri="{FF2B5EF4-FFF2-40B4-BE49-F238E27FC236}">
                <a16:creationId xmlns:a16="http://schemas.microsoft.com/office/drawing/2014/main" id="{6647A0EE-D4A5-4C82-B160-E94C647A4B3D}"/>
              </a:ext>
            </a:extLst>
          </p:cNvPr>
          <p:cNvSpPr/>
          <p:nvPr userDrawn="1"/>
        </p:nvSpPr>
        <p:spPr>
          <a:xfrm>
            <a:off x="3977926" y="4888165"/>
            <a:ext cx="1188146" cy="219291"/>
          </a:xfrm>
          <a:prstGeom prst="rect">
            <a:avLst/>
          </a:prstGeom>
        </p:spPr>
        <p:txBody>
          <a:bodyPr wrap="none">
            <a:spAutoFit/>
          </a:bodyPr>
          <a:lstStyle/>
          <a:p>
            <a:pPr algn="ctr"/>
            <a:r>
              <a:rPr lang="en-US" sz="825"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2304447742"/>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Lst>
  <p:transition>
    <p:fade/>
  </p:transition>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544838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Lst>
  <p:transition>
    <p:fade/>
  </p:transition>
  <p:hf sldNum="0" hdr="0" ftr="0" dt="0"/>
  <p:txStyles>
    <p:titleStyle>
      <a:lvl1pPr algn="l" defTabSz="699557" rtl="0" eaLnBrk="1" latinLnBrk="0" hangingPunct="1">
        <a:lnSpc>
          <a:spcPct val="100000"/>
        </a:lnSpc>
        <a:spcBef>
          <a:spcPct val="0"/>
        </a:spcBef>
        <a:spcAft>
          <a:spcPts val="900"/>
        </a:spcAft>
        <a:buNone/>
        <a:defRPr lang="en-US" sz="2700" b="1"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457200" y="1028700"/>
            <a:ext cx="8229600" cy="33718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457200" y="228600"/>
            <a:ext cx="82296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4178353922"/>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Lst>
  <p:transition>
    <p:fade/>
  </p:transition>
  <p:hf hdr="0" ftr="0" dt="0"/>
  <p:txStyles>
    <p:titleStyle>
      <a:lvl1pPr marL="0" indent="0" algn="ctr" defTabSz="-13873163" rtl="0" eaLnBrk="1" fontAlgn="base" hangingPunct="1">
        <a:spcBef>
          <a:spcPct val="0"/>
        </a:spcBef>
        <a:spcAft>
          <a:spcPct val="0"/>
        </a:spcAft>
        <a:defRPr lang="en-US" sz="2900" b="1" dirty="0" smtClean="0">
          <a:solidFill>
            <a:schemeClr val="accent2"/>
          </a:solidFill>
          <a:latin typeface="Calibri"/>
          <a:ea typeface="+mj-ea"/>
          <a:cs typeface="Segoe UI" pitchFamily="34" charset="0"/>
        </a:defRPr>
      </a:lvl1pPr>
      <a:lvl2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200" algn="l" eaLnBrk="1" fontAlgn="base" hangingPunct="1">
        <a:spcBef>
          <a:spcPct val="0"/>
        </a:spcBef>
        <a:spcAft>
          <a:spcPct val="0"/>
        </a:spcAft>
        <a:defRPr sz="2800" b="1">
          <a:solidFill>
            <a:schemeClr val="tx2">
              <a:alpha val="100000"/>
            </a:schemeClr>
          </a:solidFill>
          <a:latin typeface="Verdana"/>
        </a:defRPr>
      </a:lvl6pPr>
      <a:lvl7pPr marL="914400" algn="l" eaLnBrk="1" fontAlgn="base" hangingPunct="1">
        <a:spcBef>
          <a:spcPct val="0"/>
        </a:spcBef>
        <a:spcAft>
          <a:spcPct val="0"/>
        </a:spcAft>
        <a:defRPr sz="2800" b="1">
          <a:solidFill>
            <a:schemeClr val="tx2">
              <a:alpha val="100000"/>
            </a:schemeClr>
          </a:solidFill>
          <a:latin typeface="Verdana"/>
        </a:defRPr>
      </a:lvl7pPr>
      <a:lvl8pPr marL="1371600" algn="l" eaLnBrk="1" fontAlgn="base" hangingPunct="1">
        <a:spcBef>
          <a:spcPct val="0"/>
        </a:spcBef>
        <a:spcAft>
          <a:spcPct val="0"/>
        </a:spcAft>
        <a:defRPr sz="2800" b="1">
          <a:solidFill>
            <a:schemeClr val="tx2">
              <a:alpha val="100000"/>
            </a:schemeClr>
          </a:solidFill>
          <a:latin typeface="Verdana"/>
        </a:defRPr>
      </a:lvl8pPr>
      <a:lvl9pPr marL="1828800" algn="l" eaLnBrk="1" fontAlgn="base" hangingPunct="1">
        <a:spcBef>
          <a:spcPct val="0"/>
        </a:spcBef>
        <a:spcAft>
          <a:spcPct val="0"/>
        </a:spcAft>
        <a:defRPr sz="2800" b="1">
          <a:solidFill>
            <a:schemeClr val="tx2">
              <a:alpha val="100000"/>
            </a:schemeClr>
          </a:solidFill>
          <a:latin typeface="Verdana"/>
        </a:defRPr>
      </a:lvl9pPr>
    </p:titleStyle>
    <p:bodyStyle>
      <a:lvl1pPr marL="342900" indent="-342900" algn="l" defTabSz="-13873163" rtl="0" eaLnBrk="1" fontAlgn="base" hangingPunct="1">
        <a:spcBef>
          <a:spcPct val="20000"/>
        </a:spcBef>
        <a:spcAft>
          <a:spcPct val="0"/>
        </a:spcAft>
        <a:buFont typeface="Wingdings" pitchFamily="2" charset="2"/>
        <a:buChar char="§"/>
        <a:defRPr sz="2100" b="1">
          <a:solidFill>
            <a:schemeClr val="tx1"/>
          </a:solidFill>
          <a:latin typeface="Calibri" pitchFamily="34" charset="0"/>
          <a:ea typeface="+mn-ea"/>
          <a:cs typeface="Segoe UI" pitchFamily="34" charset="0"/>
        </a:defRPr>
      </a:lvl1pPr>
      <a:lvl2pPr marL="742950" indent="-285750" algn="l" defTabSz="-13873163" rtl="0" eaLnBrk="1" fontAlgn="base" hangingPunct="1">
        <a:spcBef>
          <a:spcPct val="20000"/>
        </a:spcBef>
        <a:spcAft>
          <a:spcPct val="0"/>
        </a:spcAft>
        <a:buSzPct val="50000"/>
        <a:buFont typeface="Wingdings" pitchFamily="2" charset="2"/>
        <a:buChar char="o"/>
        <a:defRPr sz="1900">
          <a:solidFill>
            <a:schemeClr val="tx1"/>
          </a:solidFill>
          <a:latin typeface="Calibri Light" pitchFamily="34" charset="0"/>
          <a:cs typeface="Segoe UI" pitchFamily="34" charset="0"/>
        </a:defRPr>
      </a:lvl2pPr>
      <a:lvl3pPr marL="1143000" indent="-228600" algn="l" defTabSz="-13873163" rtl="0" eaLnBrk="1" fontAlgn="base" hangingPunct="1">
        <a:spcBef>
          <a:spcPct val="20000"/>
        </a:spcBef>
        <a:spcAft>
          <a:spcPct val="0"/>
        </a:spcAft>
        <a:buSzPct val="50000"/>
        <a:buFont typeface="Wingdings" pitchFamily="2" charset="2"/>
        <a:buChar char="o"/>
        <a:defRPr sz="1700">
          <a:solidFill>
            <a:schemeClr val="tx1"/>
          </a:solidFill>
          <a:latin typeface="Calibri Light" pitchFamily="34" charset="0"/>
          <a:cs typeface="Segoe UI" pitchFamily="34" charset="0"/>
        </a:defRPr>
      </a:lvl3pPr>
      <a:lvl4pPr marL="1600200" indent="-228600" algn="l" defTabSz="-13873163" rtl="0" eaLnBrk="1" fontAlgn="base" hangingPunct="1">
        <a:spcBef>
          <a:spcPct val="20000"/>
        </a:spcBef>
        <a:spcAft>
          <a:spcPct val="0"/>
        </a:spcAft>
        <a:buSzPct val="50000"/>
        <a:buFont typeface="Wingdings" pitchFamily="2" charset="2"/>
        <a:buChar char="o"/>
        <a:defRPr sz="1500">
          <a:solidFill>
            <a:schemeClr val="tx1"/>
          </a:solidFill>
          <a:latin typeface="Calibri Light" pitchFamily="34" charset="0"/>
          <a:cs typeface="Segoe UI" pitchFamily="34" charset="0"/>
        </a:defRPr>
      </a:lvl4pPr>
      <a:lvl5pPr marL="2057400" indent="-228600" algn="l" defTabSz="-13873163" rtl="0" eaLnBrk="1" fontAlgn="base" hangingPunct="1">
        <a:spcBef>
          <a:spcPct val="20000"/>
        </a:spcBef>
        <a:spcAft>
          <a:spcPct val="0"/>
        </a:spcAft>
        <a:buSzPct val="50000"/>
        <a:buFont typeface="Wingdings" pitchFamily="2" charset="2"/>
        <a:buChar char="o"/>
        <a:defRPr sz="1300">
          <a:solidFill>
            <a:schemeClr val="tx1"/>
          </a:solidFill>
          <a:latin typeface="Calibri Light" pitchFamily="34" charset="0"/>
          <a:cs typeface="Segoe UI" pitchFamily="34" charset="0"/>
        </a:defRPr>
      </a:lvl5pPr>
      <a:lvl6pPr marL="25146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8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90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2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457200" algn="l" eaLnBrk="1" fontAlgn="base" hangingPunct="1">
        <a:spcBef>
          <a:spcPct val="0"/>
        </a:spcBef>
        <a:spcAft>
          <a:spcPct val="0"/>
        </a:spcAft>
        <a:defRPr>
          <a:solidFill>
            <a:schemeClr val="tx1">
              <a:alpha val="100000"/>
            </a:schemeClr>
          </a:solidFill>
          <a:latin typeface="Arial"/>
        </a:defRPr>
      </a:lvl2pPr>
      <a:lvl3pPr marL="914400" algn="l" eaLnBrk="1" fontAlgn="base" hangingPunct="1">
        <a:spcBef>
          <a:spcPct val="0"/>
        </a:spcBef>
        <a:spcAft>
          <a:spcPct val="0"/>
        </a:spcAft>
        <a:defRPr>
          <a:solidFill>
            <a:schemeClr val="tx1">
              <a:alpha val="100000"/>
            </a:schemeClr>
          </a:solidFill>
          <a:latin typeface="Arial"/>
        </a:defRPr>
      </a:lvl3pPr>
      <a:lvl4pPr marL="1371600" algn="l" eaLnBrk="1" fontAlgn="base" hangingPunct="1">
        <a:spcBef>
          <a:spcPct val="0"/>
        </a:spcBef>
        <a:spcAft>
          <a:spcPct val="0"/>
        </a:spcAft>
        <a:defRPr>
          <a:solidFill>
            <a:schemeClr val="tx1">
              <a:alpha val="100000"/>
            </a:schemeClr>
          </a:solidFill>
          <a:latin typeface="Arial"/>
        </a:defRPr>
      </a:lvl4pPr>
      <a:lvl5pPr marL="1828800" algn="l" eaLnBrk="1" fontAlgn="base" hangingPunct="1">
        <a:spcBef>
          <a:spcPct val="0"/>
        </a:spcBef>
        <a:spcAft>
          <a:spcPct val="0"/>
        </a:spcAft>
        <a:defRPr>
          <a:solidFill>
            <a:schemeClr val="tx1">
              <a:alpha val="100000"/>
            </a:schemeClr>
          </a:solidFill>
          <a:latin typeface="Arial"/>
        </a:defRPr>
      </a:lvl5pPr>
      <a:lvl6pPr marL="2286000" algn="l" eaLnBrk="1" fontAlgn="base" hangingPunct="1">
        <a:spcBef>
          <a:spcPct val="0"/>
        </a:spcBef>
        <a:spcAft>
          <a:spcPct val="0"/>
        </a:spcAft>
        <a:defRPr>
          <a:solidFill>
            <a:schemeClr val="tx1">
              <a:alpha val="100000"/>
            </a:schemeClr>
          </a:solidFill>
          <a:latin typeface="Arial"/>
        </a:defRPr>
      </a:lvl6pPr>
      <a:lvl7pPr marL="2743200" algn="l" eaLnBrk="1" fontAlgn="base" hangingPunct="1">
        <a:spcBef>
          <a:spcPct val="0"/>
        </a:spcBef>
        <a:spcAft>
          <a:spcPct val="0"/>
        </a:spcAft>
        <a:defRPr>
          <a:solidFill>
            <a:schemeClr val="tx1">
              <a:alpha val="100000"/>
            </a:schemeClr>
          </a:solidFill>
          <a:latin typeface="Arial"/>
        </a:defRPr>
      </a:lvl7pPr>
      <a:lvl8pPr marL="3200400" algn="l" eaLnBrk="1" fontAlgn="base" hangingPunct="1">
        <a:spcBef>
          <a:spcPct val="0"/>
        </a:spcBef>
        <a:spcAft>
          <a:spcPct val="0"/>
        </a:spcAft>
        <a:defRPr>
          <a:solidFill>
            <a:schemeClr val="tx1">
              <a:alpha val="100000"/>
            </a:schemeClr>
          </a:solidFill>
          <a:latin typeface="Arial"/>
        </a:defRPr>
      </a:lvl8pPr>
      <a:lvl9pPr marL="3657600"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9818" y="326868"/>
            <a:ext cx="8502029" cy="558010"/>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327989" y="1399961"/>
            <a:ext cx="8502029" cy="9573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7266613" y="2259060"/>
            <a:ext cx="5143967" cy="624914"/>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6779909" y="2416196"/>
            <a:ext cx="5143500" cy="311109"/>
          </a:xfrm>
          <a:prstGeom prst="rect">
            <a:avLst/>
          </a:prstGeom>
        </p:spPr>
      </p:pic>
    </p:spTree>
    <p:extLst>
      <p:ext uri="{BB962C8B-B14F-4D97-AF65-F5344CB8AC3E}">
        <p14:creationId xmlns:p14="http://schemas.microsoft.com/office/powerpoint/2010/main" val="1474678713"/>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Lst>
  <p:transition>
    <p:fade/>
  </p:transition>
  <p:txStyles>
    <p:titleStyle>
      <a:lvl1pPr algn="l" defTabSz="685845" rtl="0" eaLnBrk="1" latinLnBrk="0" hangingPunct="1">
        <a:lnSpc>
          <a:spcPct val="90000"/>
        </a:lnSpc>
        <a:spcBef>
          <a:spcPct val="0"/>
        </a:spcBef>
        <a:buNone/>
        <a:defRPr lang="en-US" sz="2353"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912" kern="1200" spc="0" baseline="0">
          <a:solidFill>
            <a:srgbClr val="000000"/>
          </a:solidFill>
          <a:latin typeface="+mn-lt"/>
          <a:ea typeface="+mn-ea"/>
          <a:cs typeface="+mn-cs"/>
        </a:defRPr>
      </a:lvl1pPr>
      <a:lvl2pPr marL="168090"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471" kern="1200" spc="0" baseline="0">
          <a:solidFill>
            <a:srgbClr val="000000"/>
          </a:solidFill>
          <a:latin typeface="+mn-lt"/>
          <a:ea typeface="+mn-ea"/>
          <a:cs typeface="+mn-cs"/>
        </a:defRPr>
      </a:lvl2pPr>
      <a:lvl3pPr marL="336179"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176" kern="1200" spc="0" baseline="0">
          <a:solidFill>
            <a:srgbClr val="000000"/>
          </a:solidFill>
          <a:latin typeface="+mn-lt"/>
          <a:ea typeface="+mn-ea"/>
          <a:cs typeface="+mn-cs"/>
        </a:defRPr>
      </a:lvl3pPr>
      <a:lvl4pPr marL="504269"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176" kern="1200" spc="0" baseline="0">
          <a:solidFill>
            <a:srgbClr val="000000"/>
          </a:solidFill>
          <a:latin typeface="+mn-lt"/>
          <a:ea typeface="+mn-ea"/>
          <a:cs typeface="+mn-cs"/>
        </a:defRPr>
      </a:lvl4pPr>
      <a:lvl5pPr marL="672358"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176" kern="1200" spc="0" baseline="0">
          <a:solidFill>
            <a:srgbClr val="000000"/>
          </a:soli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descr="DEV_Slide_Bg_F14.jpg"/>
          <p:cNvPicPr>
            <a:picLocks noChangeAspect="1"/>
          </p:cNvPicPr>
          <p:nvPr userDrawn="1"/>
        </p:nvPicPr>
        <p:blipFill>
          <a:blip r:embed="rId11"/>
          <a:stretch>
            <a:fillRect/>
          </a:stretch>
        </p:blipFill>
        <p:spPr>
          <a:xfrm>
            <a:off x="0" y="0"/>
            <a:ext cx="9144000" cy="5143500"/>
          </a:xfrm>
          <a:prstGeom prst="rect">
            <a:avLst/>
          </a:prstGeom>
        </p:spPr>
      </p:pic>
      <p:sp>
        <p:nvSpPr>
          <p:cNvPr id="1027" name="Rectangle 1025"/>
          <p:cNvSpPr>
            <a:spLocks noGrp="1" noChangeArrowheads="1"/>
          </p:cNvSpPr>
          <p:nvPr>
            <p:ph type="body" idx="1"/>
          </p:nvPr>
        </p:nvSpPr>
        <p:spPr bwMode="auto">
          <a:xfrm>
            <a:off x="457200" y="1028700"/>
            <a:ext cx="8229600" cy="3600450"/>
          </a:xfrm>
          <a:prstGeom prst="rect">
            <a:avLst/>
          </a:prstGeom>
          <a:noFill/>
          <a:ln w="9525">
            <a:noFill/>
            <a:miter lim="800000"/>
            <a:headEnd/>
            <a:tailEnd/>
          </a:ln>
        </p:spPr>
        <p:txBody>
          <a:bodyPr vert="horz" wrap="square" lIns="91438" tIns="45719" rIns="91438" bIns="4571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457200" y="228600"/>
            <a:ext cx="8229600" cy="571500"/>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208732887"/>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Lst>
  <p:transition>
    <p:fade/>
  </p:transition>
  <p:hf hdr="0" ftr="0" dt="0"/>
  <p:txStyles>
    <p:titleStyle>
      <a:lvl1pPr marL="0" indent="0" algn="ctr" defTabSz="-13872816" rtl="0" eaLnBrk="1" fontAlgn="base" hangingPunct="1">
        <a:spcBef>
          <a:spcPct val="0"/>
        </a:spcBef>
        <a:spcAft>
          <a:spcPct val="0"/>
        </a:spcAft>
        <a:defRPr lang="en-US" sz="2800" b="1" dirty="0" smtClean="0">
          <a:solidFill>
            <a:schemeClr val="tx2"/>
          </a:solidFill>
          <a:latin typeface="Calibri"/>
          <a:ea typeface="+mj-ea"/>
          <a:cs typeface="Segoe UI" pitchFamily="34" charset="0"/>
        </a:defRPr>
      </a:lvl1pPr>
      <a:lvl2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189" algn="l" eaLnBrk="1" fontAlgn="base" hangingPunct="1">
        <a:spcBef>
          <a:spcPct val="0"/>
        </a:spcBef>
        <a:spcAft>
          <a:spcPct val="0"/>
        </a:spcAft>
        <a:defRPr sz="2800" b="1">
          <a:solidFill>
            <a:schemeClr val="tx2">
              <a:alpha val="100000"/>
            </a:schemeClr>
          </a:solidFill>
          <a:latin typeface="Verdana"/>
        </a:defRPr>
      </a:lvl6pPr>
      <a:lvl7pPr marL="914378" algn="l" eaLnBrk="1" fontAlgn="base" hangingPunct="1">
        <a:spcBef>
          <a:spcPct val="0"/>
        </a:spcBef>
        <a:spcAft>
          <a:spcPct val="0"/>
        </a:spcAft>
        <a:defRPr sz="2800" b="1">
          <a:solidFill>
            <a:schemeClr val="tx2">
              <a:alpha val="100000"/>
            </a:schemeClr>
          </a:solidFill>
          <a:latin typeface="Verdana"/>
        </a:defRPr>
      </a:lvl7pPr>
      <a:lvl8pPr marL="1371566" algn="l" eaLnBrk="1" fontAlgn="base" hangingPunct="1">
        <a:spcBef>
          <a:spcPct val="0"/>
        </a:spcBef>
        <a:spcAft>
          <a:spcPct val="0"/>
        </a:spcAft>
        <a:defRPr sz="2800" b="1">
          <a:solidFill>
            <a:schemeClr val="tx2">
              <a:alpha val="100000"/>
            </a:schemeClr>
          </a:solidFill>
          <a:latin typeface="Verdana"/>
        </a:defRPr>
      </a:lvl8pPr>
      <a:lvl9pPr marL="1828754" algn="l" eaLnBrk="1" fontAlgn="base" hangingPunct="1">
        <a:spcBef>
          <a:spcPct val="0"/>
        </a:spcBef>
        <a:spcAft>
          <a:spcPct val="0"/>
        </a:spcAft>
        <a:defRPr sz="2800" b="1">
          <a:solidFill>
            <a:schemeClr val="tx2">
              <a:alpha val="100000"/>
            </a:schemeClr>
          </a:solidFill>
          <a:latin typeface="Verdana"/>
        </a:defRPr>
      </a:lvl9pPr>
    </p:titleStyle>
    <p:bodyStyle>
      <a:lvl1pPr marL="342892" indent="-342892" algn="l" defTabSz="-13872816" rtl="0" eaLnBrk="1" fontAlgn="base" hangingPunct="1">
        <a:spcBef>
          <a:spcPts val="300"/>
        </a:spcBef>
        <a:spcAft>
          <a:spcPct val="0"/>
        </a:spcAft>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SzPct val="50000"/>
        <a:buFont typeface="Wingdings" pitchFamily="2" charset="2"/>
        <a:buChar char="o"/>
        <a:defRPr sz="180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SzPct val="50000"/>
        <a:buFont typeface="Wingdings" pitchFamily="2" charset="2"/>
        <a:buChar char="o"/>
        <a:defRPr sz="160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SzPct val="50000"/>
        <a:buFont typeface="Wingdings" pitchFamily="2" charset="2"/>
        <a:buChar char="o"/>
        <a:defRPr sz="140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SzPct val="50000"/>
        <a:buFont typeface="Wingdings" pitchFamily="2" charset="2"/>
        <a:buChar char="o"/>
        <a:defRPr sz="120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457189" algn="l" eaLnBrk="1" fontAlgn="base" hangingPunct="1">
        <a:spcBef>
          <a:spcPct val="0"/>
        </a:spcBef>
        <a:spcAft>
          <a:spcPct val="0"/>
        </a:spcAft>
        <a:defRPr>
          <a:solidFill>
            <a:schemeClr val="tx1">
              <a:alpha val="100000"/>
            </a:schemeClr>
          </a:solidFill>
          <a:latin typeface="Arial"/>
        </a:defRPr>
      </a:lvl2pPr>
      <a:lvl3pPr marL="914378" algn="l" eaLnBrk="1" fontAlgn="base" hangingPunct="1">
        <a:spcBef>
          <a:spcPct val="0"/>
        </a:spcBef>
        <a:spcAft>
          <a:spcPct val="0"/>
        </a:spcAft>
        <a:defRPr>
          <a:solidFill>
            <a:schemeClr val="tx1">
              <a:alpha val="100000"/>
            </a:schemeClr>
          </a:solidFill>
          <a:latin typeface="Arial"/>
        </a:defRPr>
      </a:lvl3pPr>
      <a:lvl4pPr marL="1371566" algn="l" eaLnBrk="1" fontAlgn="base" hangingPunct="1">
        <a:spcBef>
          <a:spcPct val="0"/>
        </a:spcBef>
        <a:spcAft>
          <a:spcPct val="0"/>
        </a:spcAft>
        <a:defRPr>
          <a:solidFill>
            <a:schemeClr val="tx1">
              <a:alpha val="100000"/>
            </a:schemeClr>
          </a:solidFill>
          <a:latin typeface="Arial"/>
        </a:defRPr>
      </a:lvl4pPr>
      <a:lvl5pPr marL="1828754" algn="l" eaLnBrk="1" fontAlgn="base" hangingPunct="1">
        <a:spcBef>
          <a:spcPct val="0"/>
        </a:spcBef>
        <a:spcAft>
          <a:spcPct val="0"/>
        </a:spcAft>
        <a:defRPr>
          <a:solidFill>
            <a:schemeClr val="tx1">
              <a:alpha val="100000"/>
            </a:schemeClr>
          </a:solidFill>
          <a:latin typeface="Arial"/>
        </a:defRPr>
      </a:lvl5pPr>
      <a:lvl6pPr marL="2285943" algn="l" eaLnBrk="1" fontAlgn="base" hangingPunct="1">
        <a:spcBef>
          <a:spcPct val="0"/>
        </a:spcBef>
        <a:spcAft>
          <a:spcPct val="0"/>
        </a:spcAft>
        <a:defRPr>
          <a:solidFill>
            <a:schemeClr val="tx1">
              <a:alpha val="100000"/>
            </a:schemeClr>
          </a:solidFill>
          <a:latin typeface="Arial"/>
        </a:defRPr>
      </a:lvl6pPr>
      <a:lvl7pPr marL="2743132" algn="l" eaLnBrk="1" fontAlgn="base" hangingPunct="1">
        <a:spcBef>
          <a:spcPct val="0"/>
        </a:spcBef>
        <a:spcAft>
          <a:spcPct val="0"/>
        </a:spcAft>
        <a:defRPr>
          <a:solidFill>
            <a:schemeClr val="tx1">
              <a:alpha val="100000"/>
            </a:schemeClr>
          </a:solidFill>
          <a:latin typeface="Arial"/>
        </a:defRPr>
      </a:lvl7pPr>
      <a:lvl8pPr marL="3200320" algn="l" eaLnBrk="1" fontAlgn="base" hangingPunct="1">
        <a:spcBef>
          <a:spcPct val="0"/>
        </a:spcBef>
        <a:spcAft>
          <a:spcPct val="0"/>
        </a:spcAft>
        <a:defRPr>
          <a:solidFill>
            <a:schemeClr val="tx1">
              <a:alpha val="100000"/>
            </a:schemeClr>
          </a:solidFill>
          <a:latin typeface="Arial"/>
        </a:defRPr>
      </a:lvl8pPr>
      <a:lvl9pPr marL="3657509" algn="l" eaLnBrk="1" fontAlgn="base" hangingPunct="1">
        <a:spcBef>
          <a:spcPct val="0"/>
        </a:spcBef>
        <a:spcAft>
          <a:spcPct val="0"/>
        </a:spcAft>
        <a:defRPr>
          <a:solidFill>
            <a:schemeClr val="tx1">
              <a:alpha val="100000"/>
            </a:schemeClr>
          </a:solidFill>
          <a:latin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4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9.xml"/></Relationships>
</file>

<file path=ppt/slides/_rels/slide16.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emf"/><Relationship Id="rId1" Type="http://schemas.openxmlformats.org/officeDocument/2006/relationships/slideLayout" Target="../slideLayouts/slideLayout3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emf"/><Relationship Id="rId18" Type="http://schemas.openxmlformats.org/officeDocument/2006/relationships/image" Target="../media/image77.emf"/><Relationship Id="rId3" Type="http://schemas.openxmlformats.org/officeDocument/2006/relationships/image" Target="../media/image62.emf"/><Relationship Id="rId21" Type="http://schemas.openxmlformats.org/officeDocument/2006/relationships/image" Target="../media/image80.emf"/><Relationship Id="rId7" Type="http://schemas.openxmlformats.org/officeDocument/2006/relationships/image" Target="../media/image66.emf"/><Relationship Id="rId12" Type="http://schemas.openxmlformats.org/officeDocument/2006/relationships/image" Target="../media/image71.emf"/><Relationship Id="rId17" Type="http://schemas.openxmlformats.org/officeDocument/2006/relationships/image" Target="../media/image76.emf"/><Relationship Id="rId2" Type="http://schemas.openxmlformats.org/officeDocument/2006/relationships/image" Target="../media/image61.emf"/><Relationship Id="rId16" Type="http://schemas.openxmlformats.org/officeDocument/2006/relationships/image" Target="../media/image75.emf"/><Relationship Id="rId20" Type="http://schemas.openxmlformats.org/officeDocument/2006/relationships/image" Target="../media/image79.emf"/><Relationship Id="rId1" Type="http://schemas.openxmlformats.org/officeDocument/2006/relationships/slideLayout" Target="../slideLayouts/slideLayout38.xml"/><Relationship Id="rId6" Type="http://schemas.openxmlformats.org/officeDocument/2006/relationships/image" Target="../media/image65.emf"/><Relationship Id="rId11" Type="http://schemas.openxmlformats.org/officeDocument/2006/relationships/image" Target="../media/image70.emf"/><Relationship Id="rId5" Type="http://schemas.openxmlformats.org/officeDocument/2006/relationships/image" Target="../media/image64.emf"/><Relationship Id="rId15" Type="http://schemas.openxmlformats.org/officeDocument/2006/relationships/image" Target="../media/image74.emf"/><Relationship Id="rId10" Type="http://schemas.openxmlformats.org/officeDocument/2006/relationships/image" Target="../media/image69.emf"/><Relationship Id="rId19" Type="http://schemas.openxmlformats.org/officeDocument/2006/relationships/image" Target="../media/image78.emf"/><Relationship Id="rId4" Type="http://schemas.openxmlformats.org/officeDocument/2006/relationships/image" Target="../media/image63.emf"/><Relationship Id="rId9" Type="http://schemas.openxmlformats.org/officeDocument/2006/relationships/image" Target="../media/image68.emf"/><Relationship Id="rId14" Type="http://schemas.openxmlformats.org/officeDocument/2006/relationships/image" Target="../media/image73.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9.xml"/></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49.xml"/><Relationship Id="rId5" Type="http://schemas.openxmlformats.org/officeDocument/2006/relationships/image" Target="../media/image83.png"/><Relationship Id="rId4" Type="http://schemas.openxmlformats.org/officeDocument/2006/relationships/image" Target="../media/image82.png"/></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49.xml"/><Relationship Id="rId6" Type="http://schemas.openxmlformats.org/officeDocument/2006/relationships/image" Target="../media/image620.png"/><Relationship Id="rId5" Type="http://schemas.openxmlformats.org/officeDocument/2006/relationships/image" Target="../media/image86.png"/><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9.xml"/><Relationship Id="rId1" Type="http://schemas.openxmlformats.org/officeDocument/2006/relationships/slideLayout" Target="../slideLayouts/slideLayout49.xml"/><Relationship Id="rId5" Type="http://schemas.openxmlformats.org/officeDocument/2006/relationships/image" Target="../media/image89.png"/><Relationship Id="rId4" Type="http://schemas.openxmlformats.org/officeDocument/2006/relationships/image" Target="../media/image85.png"/></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31.xml"/><Relationship Id="rId5" Type="http://schemas.openxmlformats.org/officeDocument/2006/relationships/image" Target="../media/image42.png"/><Relationship Id="rId4" Type="http://schemas.openxmlformats.org/officeDocument/2006/relationships/image" Target="../media/image4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9.xml"/></Relationships>
</file>

<file path=ppt/slides/_rels/slide3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43.xml"/><Relationship Id="rId5" Type="http://schemas.openxmlformats.org/officeDocument/2006/relationships/image" Target="../media/image95.png"/><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8" Type="http://schemas.openxmlformats.org/officeDocument/2006/relationships/image" Target="../media/image99.png"/><Relationship Id="rId13" Type="http://schemas.microsoft.com/office/2007/relationships/hdphoto" Target="../media/hdphoto5.wdp"/><Relationship Id="rId3" Type="http://schemas.openxmlformats.org/officeDocument/2006/relationships/image" Target="../media/image96.png"/><Relationship Id="rId7" Type="http://schemas.microsoft.com/office/2007/relationships/hdphoto" Target="../media/hdphoto2.wdp"/><Relationship Id="rId12"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42.xml"/><Relationship Id="rId6" Type="http://schemas.openxmlformats.org/officeDocument/2006/relationships/image" Target="../media/image98.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100.png"/><Relationship Id="rId4" Type="http://schemas.openxmlformats.org/officeDocument/2006/relationships/image" Target="../media/image97.png"/><Relationship Id="rId9" Type="http://schemas.microsoft.com/office/2007/relationships/hdphoto" Target="../media/hdphoto3.wdp"/></Relationships>
</file>

<file path=ppt/slides/_rels/slide33.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Layout" Target="../slideLayouts/slideLayout38.xml"/><Relationship Id="rId4" Type="http://schemas.openxmlformats.org/officeDocument/2006/relationships/image" Target="../media/image104.png"/></Relationships>
</file>

<file path=ppt/slides/_rels/slide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42.xml"/><Relationship Id="rId5" Type="http://schemas.openxmlformats.org/officeDocument/2006/relationships/image" Target="../media/image107.png"/><Relationship Id="rId4" Type="http://schemas.openxmlformats.org/officeDocument/2006/relationships/image" Target="../media/image10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1.xml"/><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annalytics" TargetMode="External"/><Relationship Id="rId2" Type="http://schemas.openxmlformats.org/officeDocument/2006/relationships/hyperlink" Target="https://aka.ms/sqlworkshops" TargetMode="Externa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40.xml.rels><?xml version="1.0" encoding="UTF-8" standalone="yes"?>
<Relationships xmlns="http://schemas.openxmlformats.org/package/2006/relationships"><Relationship Id="rId3" Type="http://schemas.openxmlformats.org/officeDocument/2006/relationships/hyperlink" Target="https://aka.ms/annalytics" TargetMode="External"/><Relationship Id="rId2" Type="http://schemas.openxmlformats.org/officeDocument/2006/relationships/hyperlink" Target="https://aka.ms/sqlworkshops" TargetMode="External"/><Relationship Id="rId1" Type="http://schemas.openxmlformats.org/officeDocument/2006/relationships/slideLayout" Target="../slideLayouts/slideLayout81.xml"/></Relationships>
</file>

<file path=ppt/slides/_rels/slide41.xml.rels><?xml version="1.0" encoding="UTF-8" standalone="yes"?>
<Relationships xmlns="http://schemas.openxmlformats.org/package/2006/relationships"><Relationship Id="rId3" Type="http://schemas.openxmlformats.org/officeDocument/2006/relationships/hyperlink" Target="https://aka.ms/annalytics" TargetMode="External"/><Relationship Id="rId2" Type="http://schemas.openxmlformats.org/officeDocument/2006/relationships/hyperlink" Target="https://aka.ms/sqlworkshops" TargetMode="Externa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05.xml"/><Relationship Id="rId5" Type="http://schemas.openxmlformats.org/officeDocument/2006/relationships/image" Target="../media/image45.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9.xml"/></Relationships>
</file>

<file path=ppt/slides/_rels/slide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xml"/><Relationship Id="rId1" Type="http://schemas.openxmlformats.org/officeDocument/2006/relationships/slideLayout" Target="../slideLayouts/slideLayout38.xml"/><Relationship Id="rId4" Type="http://schemas.openxmlformats.org/officeDocument/2006/relationships/image" Target="../media/image47.emf"/></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Artificial Intelligence</a:t>
            </a:r>
          </a:p>
        </p:txBody>
      </p:sp>
    </p:spTree>
    <p:extLst>
      <p:ext uri="{BB962C8B-B14F-4D97-AF65-F5344CB8AC3E}">
        <p14:creationId xmlns:p14="http://schemas.microsoft.com/office/powerpoint/2010/main" val="4215369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normAutofit/>
          </a:bodyPr>
          <a:lstStyle/>
          <a:p>
            <a:r>
              <a:rPr lang="en-US" sz="3000" dirty="0"/>
              <a:t>Artificial Intelligence</a:t>
            </a:r>
          </a:p>
        </p:txBody>
      </p:sp>
      <p:sp>
        <p:nvSpPr>
          <p:cNvPr id="3" name="Rectangle 2">
            <a:extLst>
              <a:ext uri="{FF2B5EF4-FFF2-40B4-BE49-F238E27FC236}">
                <a16:creationId xmlns:a16="http://schemas.microsoft.com/office/drawing/2014/main" id="{C443CFBD-EBFC-894C-918E-FEC7D443A2E1}"/>
              </a:ext>
            </a:extLst>
          </p:cNvPr>
          <p:cNvSpPr/>
          <p:nvPr/>
        </p:nvSpPr>
        <p:spPr>
          <a:xfrm>
            <a:off x="1029349" y="2369077"/>
            <a:ext cx="4338084" cy="461665"/>
          </a:xfrm>
          <a:prstGeom prst="rect">
            <a:avLst/>
          </a:prstGeom>
        </p:spPr>
        <p:txBody>
          <a:bodyPr wrap="square">
            <a:spAutoFit/>
          </a:bodyPr>
          <a:lstStyle/>
          <a:p>
            <a:pPr defTabSz="685800"/>
            <a:r>
              <a:rPr lang="en-US" sz="1200" i="1" dirty="0">
                <a:solidFill>
                  <a:prstClr val="black"/>
                </a:solidFill>
                <a:latin typeface="Calibri" panose="020F0502020204030204"/>
              </a:rPr>
              <a:t>Dartmouth Summer Research Project on Artificial Intelligence, 1956</a:t>
            </a:r>
          </a:p>
        </p:txBody>
      </p:sp>
      <p:sp>
        <p:nvSpPr>
          <p:cNvPr id="4" name="Rectangle 3">
            <a:extLst>
              <a:ext uri="{FF2B5EF4-FFF2-40B4-BE49-F238E27FC236}">
                <a16:creationId xmlns:a16="http://schemas.microsoft.com/office/drawing/2014/main" id="{9BCFC6E2-5B18-804F-8182-F230AFA6C18F}"/>
              </a:ext>
            </a:extLst>
          </p:cNvPr>
          <p:cNvSpPr/>
          <p:nvPr/>
        </p:nvSpPr>
        <p:spPr>
          <a:xfrm>
            <a:off x="1029349" y="1136763"/>
            <a:ext cx="4572000" cy="1200329"/>
          </a:xfrm>
          <a:prstGeom prst="rect">
            <a:avLst/>
          </a:prstGeom>
        </p:spPr>
        <p:txBody>
          <a:bodyPr>
            <a:spAutoFit/>
          </a:bodyPr>
          <a:lstStyle/>
          <a:p>
            <a:pPr defTabSz="685800"/>
            <a:r>
              <a:rPr lang="en-US" sz="2400" dirty="0">
                <a:solidFill>
                  <a:prstClr val="black">
                    <a:lumMod val="50000"/>
                    <a:lumOff val="50000"/>
                  </a:prstClr>
                </a:solidFill>
                <a:latin typeface="Calibri" panose="020F0502020204030204"/>
              </a:rPr>
              <a:t>“Human intelligence can be so precisely described that a machine can be made to simulate it."</a:t>
            </a:r>
          </a:p>
        </p:txBody>
      </p:sp>
      <p:sp>
        <p:nvSpPr>
          <p:cNvPr id="5" name="Rectangle 4">
            <a:extLst>
              <a:ext uri="{FF2B5EF4-FFF2-40B4-BE49-F238E27FC236}">
                <a16:creationId xmlns:a16="http://schemas.microsoft.com/office/drawing/2014/main" id="{996F3BCA-16CF-5649-B86B-6C0495FD04F0}"/>
              </a:ext>
            </a:extLst>
          </p:cNvPr>
          <p:cNvSpPr/>
          <p:nvPr/>
        </p:nvSpPr>
        <p:spPr>
          <a:xfrm>
            <a:off x="3682986" y="3089437"/>
            <a:ext cx="2268763" cy="553998"/>
          </a:xfrm>
          <a:prstGeom prst="rect">
            <a:avLst/>
          </a:prstGeom>
        </p:spPr>
        <p:txBody>
          <a:bodyPr wrap="none">
            <a:spAutoFit/>
          </a:bodyPr>
          <a:lstStyle/>
          <a:p>
            <a:pPr defTabSz="685800"/>
            <a:r>
              <a:rPr lang="en-US" sz="3000" dirty="0">
                <a:solidFill>
                  <a:prstClr val="black"/>
                </a:solidFill>
                <a:latin typeface="Calibri Light" panose="020F0302020204030204"/>
              </a:rPr>
              <a:t>Development</a:t>
            </a:r>
          </a:p>
        </p:txBody>
      </p:sp>
      <p:cxnSp>
        <p:nvCxnSpPr>
          <p:cNvPr id="7" name="Straight Connector 6">
            <a:extLst>
              <a:ext uri="{FF2B5EF4-FFF2-40B4-BE49-F238E27FC236}">
                <a16:creationId xmlns:a16="http://schemas.microsoft.com/office/drawing/2014/main" id="{005A6509-5A90-7247-BD9A-5F582B729298}"/>
              </a:ext>
            </a:extLst>
          </p:cNvPr>
          <p:cNvCxnSpPr>
            <a:cxnSpLocks/>
          </p:cNvCxnSpPr>
          <p:nvPr/>
        </p:nvCxnSpPr>
        <p:spPr>
          <a:xfrm>
            <a:off x="493442" y="3724054"/>
            <a:ext cx="8104149" cy="0"/>
          </a:xfrm>
          <a:prstGeom prst="line">
            <a:avLst/>
          </a:prstGeom>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BE57FDBA-CB18-0843-A63E-4A62FEE23E2D}"/>
              </a:ext>
            </a:extLst>
          </p:cNvPr>
          <p:cNvSpPr/>
          <p:nvPr/>
        </p:nvSpPr>
        <p:spPr>
          <a:xfrm>
            <a:off x="1706304" y="3781762"/>
            <a:ext cx="1164037" cy="415498"/>
          </a:xfrm>
          <a:prstGeom prst="rect">
            <a:avLst/>
          </a:prstGeom>
        </p:spPr>
        <p:txBody>
          <a:bodyPr wrap="none">
            <a:spAutoFit/>
          </a:bodyPr>
          <a:lstStyle/>
          <a:p>
            <a:pPr defTabSz="685800"/>
            <a:r>
              <a:rPr lang="en-US" sz="2100" dirty="0">
                <a:solidFill>
                  <a:prstClr val="black">
                    <a:lumMod val="50000"/>
                    <a:lumOff val="50000"/>
                  </a:prstClr>
                </a:solidFill>
                <a:latin typeface="Calibri" panose="020F0502020204030204"/>
              </a:rPr>
              <a:t>Symbolic</a:t>
            </a:r>
            <a:endParaRPr lang="en-US" sz="2100" dirty="0">
              <a:solidFill>
                <a:prstClr val="black"/>
              </a:solidFill>
              <a:latin typeface="Calibri" panose="020F0502020204030204"/>
            </a:endParaRPr>
          </a:p>
        </p:txBody>
      </p:sp>
      <p:sp>
        <p:nvSpPr>
          <p:cNvPr id="11" name="Rectangle 10">
            <a:extLst>
              <a:ext uri="{FF2B5EF4-FFF2-40B4-BE49-F238E27FC236}">
                <a16:creationId xmlns:a16="http://schemas.microsoft.com/office/drawing/2014/main" id="{1E460EDA-CFC1-F747-95C7-CF7651E7BF62}"/>
              </a:ext>
            </a:extLst>
          </p:cNvPr>
          <p:cNvSpPr/>
          <p:nvPr/>
        </p:nvSpPr>
        <p:spPr>
          <a:xfrm>
            <a:off x="6387028" y="3724054"/>
            <a:ext cx="1230017" cy="415498"/>
          </a:xfrm>
          <a:prstGeom prst="rect">
            <a:avLst/>
          </a:prstGeom>
        </p:spPr>
        <p:txBody>
          <a:bodyPr wrap="none">
            <a:spAutoFit/>
          </a:bodyPr>
          <a:lstStyle/>
          <a:p>
            <a:pPr defTabSz="685800"/>
            <a:r>
              <a:rPr lang="en-US" sz="2100" dirty="0">
                <a:solidFill>
                  <a:prstClr val="black">
                    <a:lumMod val="50000"/>
                    <a:lumOff val="50000"/>
                  </a:prstClr>
                </a:solidFill>
                <a:latin typeface="Calibri" panose="020F0502020204030204"/>
              </a:rPr>
              <a:t>Statistical</a:t>
            </a:r>
            <a:endParaRPr lang="en-US" sz="2100" dirty="0">
              <a:solidFill>
                <a:prstClr val="black"/>
              </a:solidFill>
              <a:latin typeface="Calibri" panose="020F0502020204030204"/>
            </a:endParaRPr>
          </a:p>
        </p:txBody>
      </p:sp>
      <p:sp>
        <p:nvSpPr>
          <p:cNvPr id="12" name="Rectangle 11">
            <a:extLst>
              <a:ext uri="{FF2B5EF4-FFF2-40B4-BE49-F238E27FC236}">
                <a16:creationId xmlns:a16="http://schemas.microsoft.com/office/drawing/2014/main" id="{3689787D-1280-0D41-B451-1A4FE30A34ED}"/>
              </a:ext>
            </a:extLst>
          </p:cNvPr>
          <p:cNvSpPr/>
          <p:nvPr/>
        </p:nvSpPr>
        <p:spPr>
          <a:xfrm>
            <a:off x="2349166" y="4391672"/>
            <a:ext cx="850105"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Simulation</a:t>
            </a:r>
          </a:p>
        </p:txBody>
      </p:sp>
      <p:sp>
        <p:nvSpPr>
          <p:cNvPr id="13" name="Rectangle 12">
            <a:extLst>
              <a:ext uri="{FF2B5EF4-FFF2-40B4-BE49-F238E27FC236}">
                <a16:creationId xmlns:a16="http://schemas.microsoft.com/office/drawing/2014/main" id="{C2AFD477-0090-9B45-8B62-EB8B8A04366C}"/>
              </a:ext>
            </a:extLst>
          </p:cNvPr>
          <p:cNvSpPr/>
          <p:nvPr/>
        </p:nvSpPr>
        <p:spPr>
          <a:xfrm>
            <a:off x="1895657" y="4177186"/>
            <a:ext cx="50366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Logic</a:t>
            </a:r>
          </a:p>
        </p:txBody>
      </p:sp>
      <p:sp>
        <p:nvSpPr>
          <p:cNvPr id="14" name="Rectangle 13">
            <a:extLst>
              <a:ext uri="{FF2B5EF4-FFF2-40B4-BE49-F238E27FC236}">
                <a16:creationId xmlns:a16="http://schemas.microsoft.com/office/drawing/2014/main" id="{D44D36C3-E9DD-EF41-9955-8D02FE6720AC}"/>
              </a:ext>
            </a:extLst>
          </p:cNvPr>
          <p:cNvSpPr/>
          <p:nvPr/>
        </p:nvSpPr>
        <p:spPr>
          <a:xfrm>
            <a:off x="1738572" y="4606158"/>
            <a:ext cx="1130181"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Expert Systems</a:t>
            </a:r>
          </a:p>
        </p:txBody>
      </p:sp>
      <p:sp>
        <p:nvSpPr>
          <p:cNvPr id="15" name="Rectangle 14">
            <a:extLst>
              <a:ext uri="{FF2B5EF4-FFF2-40B4-BE49-F238E27FC236}">
                <a16:creationId xmlns:a16="http://schemas.microsoft.com/office/drawing/2014/main" id="{D542C61B-3130-4646-AA6C-C2A02FF31819}"/>
              </a:ext>
            </a:extLst>
          </p:cNvPr>
          <p:cNvSpPr/>
          <p:nvPr/>
        </p:nvSpPr>
        <p:spPr>
          <a:xfrm>
            <a:off x="1164405" y="4402421"/>
            <a:ext cx="1066318"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Fuzzy Systems</a:t>
            </a:r>
          </a:p>
        </p:txBody>
      </p:sp>
      <p:sp>
        <p:nvSpPr>
          <p:cNvPr id="16" name="Rectangle 15">
            <a:extLst>
              <a:ext uri="{FF2B5EF4-FFF2-40B4-BE49-F238E27FC236}">
                <a16:creationId xmlns:a16="http://schemas.microsoft.com/office/drawing/2014/main" id="{5C27EC58-193D-EA49-930B-D2B409219A4A}"/>
              </a:ext>
            </a:extLst>
          </p:cNvPr>
          <p:cNvSpPr/>
          <p:nvPr/>
        </p:nvSpPr>
        <p:spPr>
          <a:xfrm>
            <a:off x="916447" y="4835497"/>
            <a:ext cx="1687257"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Evolutionary Computing</a:t>
            </a:r>
          </a:p>
        </p:txBody>
      </p:sp>
      <p:sp>
        <p:nvSpPr>
          <p:cNvPr id="17" name="Rectangle 16">
            <a:extLst>
              <a:ext uri="{FF2B5EF4-FFF2-40B4-BE49-F238E27FC236}">
                <a16:creationId xmlns:a16="http://schemas.microsoft.com/office/drawing/2014/main" id="{464BB944-ACB6-C24D-80DC-026A1632DCA7}"/>
              </a:ext>
            </a:extLst>
          </p:cNvPr>
          <p:cNvSpPr/>
          <p:nvPr/>
        </p:nvSpPr>
        <p:spPr>
          <a:xfrm>
            <a:off x="5773588" y="4347409"/>
            <a:ext cx="1679178"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 Hidden Markov Models</a:t>
            </a:r>
          </a:p>
        </p:txBody>
      </p:sp>
      <p:sp>
        <p:nvSpPr>
          <p:cNvPr id="18" name="Rectangle 17">
            <a:extLst>
              <a:ext uri="{FF2B5EF4-FFF2-40B4-BE49-F238E27FC236}">
                <a16:creationId xmlns:a16="http://schemas.microsoft.com/office/drawing/2014/main" id="{E82B6B4C-2D57-B045-BFE1-5D93B0863DA9}"/>
              </a:ext>
            </a:extLst>
          </p:cNvPr>
          <p:cNvSpPr/>
          <p:nvPr/>
        </p:nvSpPr>
        <p:spPr>
          <a:xfrm>
            <a:off x="7092708" y="4155919"/>
            <a:ext cx="1396601"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Information Theory</a:t>
            </a:r>
          </a:p>
        </p:txBody>
      </p:sp>
      <p:sp>
        <p:nvSpPr>
          <p:cNvPr id="19" name="Rectangle 18">
            <a:extLst>
              <a:ext uri="{FF2B5EF4-FFF2-40B4-BE49-F238E27FC236}">
                <a16:creationId xmlns:a16="http://schemas.microsoft.com/office/drawing/2014/main" id="{6E733F6C-8141-5F41-8664-0EDD6106E6B1}"/>
              </a:ext>
            </a:extLst>
          </p:cNvPr>
          <p:cNvSpPr/>
          <p:nvPr/>
        </p:nvSpPr>
        <p:spPr>
          <a:xfrm>
            <a:off x="5601349" y="4708539"/>
            <a:ext cx="246689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Normative Bayesian Decision Theory</a:t>
            </a:r>
          </a:p>
        </p:txBody>
      </p:sp>
      <p:sp>
        <p:nvSpPr>
          <p:cNvPr id="20" name="Rectangle 19">
            <a:extLst>
              <a:ext uri="{FF2B5EF4-FFF2-40B4-BE49-F238E27FC236}">
                <a16:creationId xmlns:a16="http://schemas.microsoft.com/office/drawing/2014/main" id="{67023C1A-64FA-C949-A5BB-9E6EA4420D78}"/>
              </a:ext>
            </a:extLst>
          </p:cNvPr>
          <p:cNvSpPr/>
          <p:nvPr/>
        </p:nvSpPr>
        <p:spPr>
          <a:xfrm>
            <a:off x="6065210" y="4054044"/>
            <a:ext cx="77258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Inference</a:t>
            </a:r>
          </a:p>
        </p:txBody>
      </p:sp>
    </p:spTree>
    <p:extLst>
      <p:ext uri="{BB962C8B-B14F-4D97-AF65-F5344CB8AC3E}">
        <p14:creationId xmlns:p14="http://schemas.microsoft.com/office/powerpoint/2010/main" val="55497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2" grpId="0"/>
      <p:bldP spid="13" grpId="0"/>
      <p:bldP spid="14" grpId="0"/>
      <p:bldP spid="15" grpId="0"/>
      <p:bldP spid="16" grpId="0"/>
      <p:bldP spid="17" grpId="0"/>
      <p:bldP spid="18" grpId="0"/>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AB0C-2F71-4E4F-8FF0-4E796AD9764D}"/>
              </a:ext>
            </a:extLst>
          </p:cNvPr>
          <p:cNvSpPr>
            <a:spLocks noGrp="1"/>
          </p:cNvSpPr>
          <p:nvPr>
            <p:ph type="title"/>
          </p:nvPr>
        </p:nvSpPr>
        <p:spPr>
          <a:xfrm>
            <a:off x="545432" y="273844"/>
            <a:ext cx="8726904" cy="994172"/>
          </a:xfrm>
        </p:spPr>
        <p:txBody>
          <a:bodyPr>
            <a:normAutofit/>
          </a:bodyPr>
          <a:lstStyle/>
          <a:p>
            <a:r>
              <a:rPr lang="en-US" sz="2800" dirty="0"/>
              <a:t>Artificial Intelligence Uses and Implementation Families</a:t>
            </a:r>
          </a:p>
        </p:txBody>
      </p:sp>
      <p:sp>
        <p:nvSpPr>
          <p:cNvPr id="6" name="TextBox 5">
            <a:extLst>
              <a:ext uri="{FF2B5EF4-FFF2-40B4-BE49-F238E27FC236}">
                <a16:creationId xmlns:a16="http://schemas.microsoft.com/office/drawing/2014/main" id="{A1A34491-A8D9-4E4F-A362-5738D7FD7862}"/>
              </a:ext>
            </a:extLst>
          </p:cNvPr>
          <p:cNvSpPr txBox="1"/>
          <p:nvPr/>
        </p:nvSpPr>
        <p:spPr>
          <a:xfrm>
            <a:off x="6332774" y="1772536"/>
            <a:ext cx="1392135" cy="392415"/>
          </a:xfrm>
          <a:prstGeom prst="rect">
            <a:avLst/>
          </a:prstGeom>
          <a:noFill/>
        </p:spPr>
        <p:txBody>
          <a:bodyPr wrap="square" lIns="0" tIns="34290" rIns="0" bIns="34290" rtlCol="0">
            <a:spAutoFit/>
          </a:bodyPr>
          <a:lstStyle>
            <a:defPPr>
              <a:defRPr lang="en-US"/>
            </a:defPPr>
            <a:lvl1pPr algn="ctr">
              <a:defRPr sz="2000">
                <a:solidFill>
                  <a:schemeClr val="bg1"/>
                </a:solidFill>
                <a:latin typeface="+mj-lt"/>
              </a:defRPr>
            </a:lvl1pPr>
          </a:lstStyle>
          <a:p>
            <a:pPr defTabSz="685800">
              <a:defRPr/>
            </a:pPr>
            <a:r>
              <a:rPr lang="en-US" sz="2100">
                <a:solidFill>
                  <a:schemeClr val="tx1"/>
                </a:solidFill>
                <a:latin typeface="Segoe UI Semibold"/>
              </a:rPr>
              <a:t>Language</a:t>
            </a:r>
          </a:p>
        </p:txBody>
      </p:sp>
      <p:sp>
        <p:nvSpPr>
          <p:cNvPr id="7" name="TextBox 6">
            <a:extLst>
              <a:ext uri="{FF2B5EF4-FFF2-40B4-BE49-F238E27FC236}">
                <a16:creationId xmlns:a16="http://schemas.microsoft.com/office/drawing/2014/main" id="{553D0EB8-B34A-4B0D-A560-F317E2D02A42}"/>
              </a:ext>
            </a:extLst>
          </p:cNvPr>
          <p:cNvSpPr txBox="1"/>
          <p:nvPr/>
        </p:nvSpPr>
        <p:spPr>
          <a:xfrm>
            <a:off x="3695653" y="2233450"/>
            <a:ext cx="941635" cy="392415"/>
          </a:xfrm>
          <a:prstGeom prst="rect">
            <a:avLst/>
          </a:prstGeom>
          <a:noFill/>
        </p:spPr>
        <p:txBody>
          <a:bodyPr wrap="square" lIns="68580" tIns="34290" rIns="0" bIns="34290" rtlCol="0">
            <a:spAutoFit/>
          </a:bodyPr>
          <a:lstStyle/>
          <a:p>
            <a:pPr algn="ctr" defTabSz="685800">
              <a:defRPr/>
            </a:pPr>
            <a:r>
              <a:rPr lang="en-US" sz="2100">
                <a:latin typeface="Segoe UI Semibold"/>
              </a:rPr>
              <a:t>Vision</a:t>
            </a:r>
          </a:p>
        </p:txBody>
      </p:sp>
      <p:sp>
        <p:nvSpPr>
          <p:cNvPr id="8" name="TextBox 7">
            <a:extLst>
              <a:ext uri="{FF2B5EF4-FFF2-40B4-BE49-F238E27FC236}">
                <a16:creationId xmlns:a16="http://schemas.microsoft.com/office/drawing/2014/main" id="{A4E948F6-EBBF-4ED5-AD25-DF32127E1516}"/>
              </a:ext>
            </a:extLst>
          </p:cNvPr>
          <p:cNvSpPr txBox="1"/>
          <p:nvPr/>
        </p:nvSpPr>
        <p:spPr>
          <a:xfrm>
            <a:off x="1419926" y="3826986"/>
            <a:ext cx="899888" cy="392415"/>
          </a:xfrm>
          <a:prstGeom prst="rect">
            <a:avLst/>
          </a:prstGeom>
          <a:noFill/>
        </p:spPr>
        <p:txBody>
          <a:bodyPr wrap="square" lIns="0" tIns="34290" rIns="0" bIns="34290" rtlCol="0">
            <a:spAutoFit/>
          </a:bodyPr>
          <a:lstStyle/>
          <a:p>
            <a:pPr algn="ctr" defTabSz="685800">
              <a:defRPr/>
            </a:pPr>
            <a:r>
              <a:rPr lang="en-US" sz="2100">
                <a:latin typeface="Segoe UI Semibold"/>
              </a:rPr>
              <a:t>Speech</a:t>
            </a:r>
          </a:p>
        </p:txBody>
      </p:sp>
      <p:sp>
        <p:nvSpPr>
          <p:cNvPr id="9" name="TextBox 8">
            <a:extLst>
              <a:ext uri="{FF2B5EF4-FFF2-40B4-BE49-F238E27FC236}">
                <a16:creationId xmlns:a16="http://schemas.microsoft.com/office/drawing/2014/main" id="{B3EAB6F4-5535-4DFA-B4E4-12B4678A625B}"/>
              </a:ext>
            </a:extLst>
          </p:cNvPr>
          <p:cNvSpPr txBox="1"/>
          <p:nvPr/>
        </p:nvSpPr>
        <p:spPr>
          <a:xfrm>
            <a:off x="657853" y="1625747"/>
            <a:ext cx="1322173" cy="392415"/>
          </a:xfrm>
          <a:prstGeom prst="rect">
            <a:avLst/>
          </a:prstGeom>
          <a:noFill/>
        </p:spPr>
        <p:txBody>
          <a:bodyPr wrap="square" lIns="0" tIns="34290" rIns="68580" bIns="34290" rtlCol="0">
            <a:spAutoFit/>
          </a:bodyPr>
          <a:lstStyle/>
          <a:p>
            <a:pPr algn="ctr" defTabSz="685800">
              <a:defRPr/>
            </a:pPr>
            <a:r>
              <a:rPr lang="en-US" sz="2100">
                <a:latin typeface="Segoe UI Semibold"/>
              </a:rPr>
              <a:t>Decision</a:t>
            </a:r>
            <a:endParaRPr lang="en-US" sz="2100" baseline="90000">
              <a:latin typeface="Segoe UI Semibold"/>
            </a:endParaRPr>
          </a:p>
        </p:txBody>
      </p:sp>
      <p:sp>
        <p:nvSpPr>
          <p:cNvPr id="10" name="TextBox 9">
            <a:extLst>
              <a:ext uri="{FF2B5EF4-FFF2-40B4-BE49-F238E27FC236}">
                <a16:creationId xmlns:a16="http://schemas.microsoft.com/office/drawing/2014/main" id="{87B7A350-9163-48D7-96B0-1220ED9C5BF4}"/>
              </a:ext>
            </a:extLst>
          </p:cNvPr>
          <p:cNvSpPr txBox="1"/>
          <p:nvPr/>
        </p:nvSpPr>
        <p:spPr>
          <a:xfrm>
            <a:off x="5636659" y="3851289"/>
            <a:ext cx="1794435" cy="357790"/>
          </a:xfrm>
          <a:prstGeom prst="rect">
            <a:avLst/>
          </a:prstGeom>
          <a:noFill/>
        </p:spPr>
        <p:txBody>
          <a:bodyPr wrap="square" lIns="0" tIns="34290" rIns="0" bIns="0" rtlCol="0">
            <a:spAutoFit/>
          </a:bodyPr>
          <a:lstStyle/>
          <a:p>
            <a:pPr algn="ctr" defTabSz="685800">
              <a:defRPr/>
            </a:pPr>
            <a:r>
              <a:rPr lang="en-US" sz="2100" dirty="0">
                <a:latin typeface="Segoe UI Semibold"/>
              </a:rPr>
              <a:t>Search</a:t>
            </a:r>
          </a:p>
        </p:txBody>
      </p:sp>
      <p:sp>
        <p:nvSpPr>
          <p:cNvPr id="11" name="TextBox 10">
            <a:extLst>
              <a:ext uri="{FF2B5EF4-FFF2-40B4-BE49-F238E27FC236}">
                <a16:creationId xmlns:a16="http://schemas.microsoft.com/office/drawing/2014/main" id="{CBA36FD1-D83E-4D8E-9EFF-2ED71DE33F3B}"/>
              </a:ext>
            </a:extLst>
          </p:cNvPr>
          <p:cNvSpPr txBox="1"/>
          <p:nvPr/>
        </p:nvSpPr>
        <p:spPr>
          <a:xfrm>
            <a:off x="4592019" y="2359115"/>
            <a:ext cx="820511"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dirty="0">
                <a:solidFill>
                  <a:schemeClr val="accent1"/>
                </a:solidFill>
              </a:rPr>
              <a:t>Custom Vision</a:t>
            </a:r>
          </a:p>
        </p:txBody>
      </p:sp>
      <p:sp>
        <p:nvSpPr>
          <p:cNvPr id="12" name="TextBox 11">
            <a:extLst>
              <a:ext uri="{FF2B5EF4-FFF2-40B4-BE49-F238E27FC236}">
                <a16:creationId xmlns:a16="http://schemas.microsoft.com/office/drawing/2014/main" id="{29580954-9C7F-41E8-8E03-2952DFC9E74D}"/>
              </a:ext>
            </a:extLst>
          </p:cNvPr>
          <p:cNvSpPr txBox="1"/>
          <p:nvPr/>
        </p:nvSpPr>
        <p:spPr>
          <a:xfrm>
            <a:off x="1483004" y="1465640"/>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dirty="0">
                <a:solidFill>
                  <a:schemeClr val="accent1"/>
                </a:solidFill>
              </a:rPr>
              <a:t>Personalizer</a:t>
            </a:r>
          </a:p>
        </p:txBody>
      </p:sp>
      <p:sp>
        <p:nvSpPr>
          <p:cNvPr id="13" name="Rectangle 12">
            <a:extLst>
              <a:ext uri="{FF2B5EF4-FFF2-40B4-BE49-F238E27FC236}">
                <a16:creationId xmlns:a16="http://schemas.microsoft.com/office/drawing/2014/main" id="{C2A5CDA5-E277-4BD0-8D6C-FAE037B3969B}"/>
              </a:ext>
            </a:extLst>
          </p:cNvPr>
          <p:cNvSpPr/>
          <p:nvPr/>
        </p:nvSpPr>
        <p:spPr>
          <a:xfrm>
            <a:off x="3834359" y="2728801"/>
            <a:ext cx="1103326" cy="230832"/>
          </a:xfrm>
          <a:prstGeom prst="rect">
            <a:avLst/>
          </a:prstGeom>
        </p:spPr>
        <p:txBody>
          <a:bodyPr wrap="square">
            <a:spAutoFit/>
          </a:bodyPr>
          <a:lstStyle/>
          <a:p>
            <a:pPr algn="ctr" defTabSz="685800">
              <a:spcAft>
                <a:spcPts val="225"/>
              </a:spcAft>
              <a:defRPr/>
            </a:pPr>
            <a:r>
              <a:rPr lang="en-US" sz="900">
                <a:latin typeface="Segoe UI Semibold"/>
              </a:rPr>
              <a:t>Form Recognizer</a:t>
            </a:r>
          </a:p>
        </p:txBody>
      </p:sp>
      <p:sp>
        <p:nvSpPr>
          <p:cNvPr id="14" name="Rectangle 13">
            <a:extLst>
              <a:ext uri="{FF2B5EF4-FFF2-40B4-BE49-F238E27FC236}">
                <a16:creationId xmlns:a16="http://schemas.microsoft.com/office/drawing/2014/main" id="{25C0F619-A1DE-4695-8A9C-9CB5D15A98DB}"/>
              </a:ext>
            </a:extLst>
          </p:cNvPr>
          <p:cNvSpPr/>
          <p:nvPr/>
        </p:nvSpPr>
        <p:spPr>
          <a:xfrm>
            <a:off x="1807127" y="4409519"/>
            <a:ext cx="1359131" cy="230832"/>
          </a:xfrm>
          <a:prstGeom prst="rect">
            <a:avLst/>
          </a:prstGeom>
        </p:spPr>
        <p:txBody>
          <a:bodyPr wrap="square">
            <a:spAutoFit/>
          </a:bodyPr>
          <a:lstStyle/>
          <a:p>
            <a:pPr algn="ctr" defTabSz="685800">
              <a:spcAft>
                <a:spcPts val="225"/>
              </a:spcAft>
              <a:defRPr/>
            </a:pPr>
            <a:r>
              <a:rPr lang="en-US" sz="900" dirty="0">
                <a:solidFill>
                  <a:schemeClr val="accent1"/>
                </a:solidFill>
                <a:latin typeface="Segoe UI Semibold"/>
              </a:rPr>
              <a:t>Neural Text-to-Speech</a:t>
            </a:r>
          </a:p>
        </p:txBody>
      </p:sp>
      <p:sp>
        <p:nvSpPr>
          <p:cNvPr id="15" name="Rectangle 14">
            <a:extLst>
              <a:ext uri="{FF2B5EF4-FFF2-40B4-BE49-F238E27FC236}">
                <a16:creationId xmlns:a16="http://schemas.microsoft.com/office/drawing/2014/main" id="{B2768F5B-07C8-415E-BC13-53D3277BD8F3}"/>
              </a:ext>
            </a:extLst>
          </p:cNvPr>
          <p:cNvSpPr/>
          <p:nvPr/>
        </p:nvSpPr>
        <p:spPr>
          <a:xfrm>
            <a:off x="353132" y="2239043"/>
            <a:ext cx="1158790" cy="230832"/>
          </a:xfrm>
          <a:prstGeom prst="rect">
            <a:avLst/>
          </a:prstGeom>
        </p:spPr>
        <p:txBody>
          <a:bodyPr wrap="square">
            <a:spAutoFit/>
          </a:bodyPr>
          <a:lstStyle/>
          <a:p>
            <a:pPr algn="ctr" defTabSz="685800">
              <a:spcAft>
                <a:spcPts val="225"/>
              </a:spcAft>
              <a:defRPr/>
            </a:pPr>
            <a:r>
              <a:rPr lang="en-US" sz="900">
                <a:latin typeface="Segoe UI Semibold"/>
              </a:rPr>
              <a:t>Anomaly Detector  </a:t>
            </a:r>
          </a:p>
        </p:txBody>
      </p:sp>
      <p:sp>
        <p:nvSpPr>
          <p:cNvPr id="16" name="TextBox 15">
            <a:extLst>
              <a:ext uri="{FF2B5EF4-FFF2-40B4-BE49-F238E27FC236}">
                <a16:creationId xmlns:a16="http://schemas.microsoft.com/office/drawing/2014/main" id="{BEB7BCD2-5BD8-4282-BE66-13D5EDA1713C}"/>
              </a:ext>
            </a:extLst>
          </p:cNvPr>
          <p:cNvSpPr txBox="1"/>
          <p:nvPr/>
        </p:nvSpPr>
        <p:spPr>
          <a:xfrm>
            <a:off x="1270519" y="2037848"/>
            <a:ext cx="1158790"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Content Moderator</a:t>
            </a:r>
          </a:p>
        </p:txBody>
      </p:sp>
      <p:sp>
        <p:nvSpPr>
          <p:cNvPr id="17" name="TextBox 16">
            <a:extLst>
              <a:ext uri="{FF2B5EF4-FFF2-40B4-BE49-F238E27FC236}">
                <a16:creationId xmlns:a16="http://schemas.microsoft.com/office/drawing/2014/main" id="{8FC302F9-89F6-4174-A6D4-E2DF35E2F3AB}"/>
              </a:ext>
            </a:extLst>
          </p:cNvPr>
          <p:cNvSpPr txBox="1"/>
          <p:nvPr/>
        </p:nvSpPr>
        <p:spPr>
          <a:xfrm>
            <a:off x="2017052" y="3401846"/>
            <a:ext cx="1469645"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Custom speech</a:t>
            </a:r>
          </a:p>
        </p:txBody>
      </p:sp>
      <p:sp>
        <p:nvSpPr>
          <p:cNvPr id="18" name="TextBox 17">
            <a:extLst>
              <a:ext uri="{FF2B5EF4-FFF2-40B4-BE49-F238E27FC236}">
                <a16:creationId xmlns:a16="http://schemas.microsoft.com/office/drawing/2014/main" id="{9957E0FB-AF37-45E8-95EA-03BBBA017FE2}"/>
              </a:ext>
            </a:extLst>
          </p:cNvPr>
          <p:cNvSpPr txBox="1"/>
          <p:nvPr/>
        </p:nvSpPr>
        <p:spPr>
          <a:xfrm>
            <a:off x="2429309" y="3921776"/>
            <a:ext cx="1220907"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Speaker Recognition</a:t>
            </a:r>
          </a:p>
        </p:txBody>
      </p:sp>
      <p:sp>
        <p:nvSpPr>
          <p:cNvPr id="19" name="TextBox 18">
            <a:extLst>
              <a:ext uri="{FF2B5EF4-FFF2-40B4-BE49-F238E27FC236}">
                <a16:creationId xmlns:a16="http://schemas.microsoft.com/office/drawing/2014/main" id="{964920C9-00CD-4417-B58A-9697C64AAFC1}"/>
              </a:ext>
            </a:extLst>
          </p:cNvPr>
          <p:cNvSpPr txBox="1"/>
          <p:nvPr/>
        </p:nvSpPr>
        <p:spPr>
          <a:xfrm>
            <a:off x="234374" y="4186274"/>
            <a:ext cx="1433214"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dirty="0">
                <a:solidFill>
                  <a:schemeClr val="tx1"/>
                </a:solidFill>
              </a:rPr>
              <a:t>Text-to-Speech</a:t>
            </a:r>
          </a:p>
        </p:txBody>
      </p:sp>
      <p:sp>
        <p:nvSpPr>
          <p:cNvPr id="20" name="TextBox 19">
            <a:extLst>
              <a:ext uri="{FF2B5EF4-FFF2-40B4-BE49-F238E27FC236}">
                <a16:creationId xmlns:a16="http://schemas.microsoft.com/office/drawing/2014/main" id="{D27CA36B-0778-4DB9-AB2B-91BC2A6B690C}"/>
              </a:ext>
            </a:extLst>
          </p:cNvPr>
          <p:cNvSpPr txBox="1"/>
          <p:nvPr/>
        </p:nvSpPr>
        <p:spPr>
          <a:xfrm>
            <a:off x="433091" y="3358862"/>
            <a:ext cx="1433214"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Conversation transcription capability </a:t>
            </a:r>
          </a:p>
        </p:txBody>
      </p:sp>
      <p:sp>
        <p:nvSpPr>
          <p:cNvPr id="21" name="TextBox 20">
            <a:extLst>
              <a:ext uri="{FF2B5EF4-FFF2-40B4-BE49-F238E27FC236}">
                <a16:creationId xmlns:a16="http://schemas.microsoft.com/office/drawing/2014/main" id="{79EA8B21-2E75-4813-ADFD-D432869F326E}"/>
              </a:ext>
            </a:extLst>
          </p:cNvPr>
          <p:cNvSpPr txBox="1"/>
          <p:nvPr/>
        </p:nvSpPr>
        <p:spPr>
          <a:xfrm>
            <a:off x="4679043" y="2105011"/>
            <a:ext cx="577064"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Face</a:t>
            </a:r>
          </a:p>
        </p:txBody>
      </p:sp>
      <p:sp>
        <p:nvSpPr>
          <p:cNvPr id="22" name="Rectangle 21">
            <a:extLst>
              <a:ext uri="{FF2B5EF4-FFF2-40B4-BE49-F238E27FC236}">
                <a16:creationId xmlns:a16="http://schemas.microsoft.com/office/drawing/2014/main" id="{4A9B653F-1EF8-49DF-B619-E77FB5D53F08}"/>
              </a:ext>
            </a:extLst>
          </p:cNvPr>
          <p:cNvSpPr/>
          <p:nvPr/>
        </p:nvSpPr>
        <p:spPr>
          <a:xfrm>
            <a:off x="3132322" y="2428364"/>
            <a:ext cx="684455" cy="369332"/>
          </a:xfrm>
          <a:prstGeom prst="rect">
            <a:avLst/>
          </a:prstGeom>
        </p:spPr>
        <p:txBody>
          <a:bodyPr wrap="square">
            <a:spAutoFit/>
          </a:bodyPr>
          <a:lstStyle/>
          <a:p>
            <a:pPr algn="ctr" defTabSz="685800">
              <a:spcAft>
                <a:spcPts val="225"/>
              </a:spcAft>
              <a:defRPr/>
            </a:pPr>
            <a:r>
              <a:rPr lang="en-US" sz="900">
                <a:latin typeface="Segoe UI Semibold"/>
              </a:rPr>
              <a:t>Video Indexer</a:t>
            </a:r>
          </a:p>
        </p:txBody>
      </p:sp>
      <p:sp>
        <p:nvSpPr>
          <p:cNvPr id="23" name="TextBox 22">
            <a:extLst>
              <a:ext uri="{FF2B5EF4-FFF2-40B4-BE49-F238E27FC236}">
                <a16:creationId xmlns:a16="http://schemas.microsoft.com/office/drawing/2014/main" id="{9F9A2E21-CF45-40AF-AFA3-3133845874C0}"/>
              </a:ext>
            </a:extLst>
          </p:cNvPr>
          <p:cNvSpPr txBox="1"/>
          <p:nvPr/>
        </p:nvSpPr>
        <p:spPr>
          <a:xfrm>
            <a:off x="2989873" y="1973679"/>
            <a:ext cx="1009901"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Ink Recognizer</a:t>
            </a:r>
          </a:p>
        </p:txBody>
      </p:sp>
      <p:sp>
        <p:nvSpPr>
          <p:cNvPr id="24" name="Rectangle 23">
            <a:extLst>
              <a:ext uri="{FF2B5EF4-FFF2-40B4-BE49-F238E27FC236}">
                <a16:creationId xmlns:a16="http://schemas.microsoft.com/office/drawing/2014/main" id="{D29BBDD6-1A2F-4107-A361-5E3047C9E421}"/>
              </a:ext>
            </a:extLst>
          </p:cNvPr>
          <p:cNvSpPr/>
          <p:nvPr/>
        </p:nvSpPr>
        <p:spPr>
          <a:xfrm>
            <a:off x="4003653" y="1826873"/>
            <a:ext cx="820511" cy="369332"/>
          </a:xfrm>
          <a:prstGeom prst="rect">
            <a:avLst/>
          </a:prstGeom>
        </p:spPr>
        <p:txBody>
          <a:bodyPr wrap="square">
            <a:spAutoFit/>
          </a:bodyPr>
          <a:lstStyle/>
          <a:p>
            <a:pPr algn="ctr" defTabSz="685800">
              <a:spcAft>
                <a:spcPts val="225"/>
              </a:spcAft>
              <a:defRPr/>
            </a:pPr>
            <a:r>
              <a:rPr lang="en-US" sz="900" dirty="0">
                <a:latin typeface="Segoe UI Semibold"/>
              </a:rPr>
              <a:t>Computer Vision </a:t>
            </a:r>
          </a:p>
        </p:txBody>
      </p:sp>
      <p:sp>
        <p:nvSpPr>
          <p:cNvPr id="25" name="TextBox 24">
            <a:extLst>
              <a:ext uri="{FF2B5EF4-FFF2-40B4-BE49-F238E27FC236}">
                <a16:creationId xmlns:a16="http://schemas.microsoft.com/office/drawing/2014/main" id="{2A62C53B-95E7-486F-AB9E-560FD244F46D}"/>
              </a:ext>
            </a:extLst>
          </p:cNvPr>
          <p:cNvSpPr txBox="1"/>
          <p:nvPr/>
        </p:nvSpPr>
        <p:spPr>
          <a:xfrm>
            <a:off x="7524239" y="2035416"/>
            <a:ext cx="1020920"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Language Understanding</a:t>
            </a:r>
          </a:p>
        </p:txBody>
      </p:sp>
      <p:sp>
        <p:nvSpPr>
          <p:cNvPr id="26" name="Rectangle 25">
            <a:extLst>
              <a:ext uri="{FF2B5EF4-FFF2-40B4-BE49-F238E27FC236}">
                <a16:creationId xmlns:a16="http://schemas.microsoft.com/office/drawing/2014/main" id="{C1037A8E-03F8-4752-8066-C54A1ACCF262}"/>
              </a:ext>
            </a:extLst>
          </p:cNvPr>
          <p:cNvSpPr/>
          <p:nvPr/>
        </p:nvSpPr>
        <p:spPr>
          <a:xfrm>
            <a:off x="6087207" y="2227280"/>
            <a:ext cx="941635" cy="230832"/>
          </a:xfrm>
          <a:prstGeom prst="rect">
            <a:avLst/>
          </a:prstGeom>
        </p:spPr>
        <p:txBody>
          <a:bodyPr wrap="square">
            <a:spAutoFit/>
          </a:bodyPr>
          <a:lstStyle/>
          <a:p>
            <a:pPr algn="ctr" defTabSz="685800">
              <a:spcAft>
                <a:spcPts val="225"/>
              </a:spcAft>
              <a:defRPr/>
            </a:pPr>
            <a:r>
              <a:rPr lang="en-US" sz="900" err="1">
                <a:solidFill>
                  <a:schemeClr val="accent1"/>
                </a:solidFill>
                <a:latin typeface="Segoe UI Semibold"/>
              </a:rPr>
              <a:t>QnA</a:t>
            </a:r>
            <a:r>
              <a:rPr lang="en-US" sz="900">
                <a:solidFill>
                  <a:schemeClr val="accent1"/>
                </a:solidFill>
                <a:latin typeface="Segoe UI Semibold"/>
              </a:rPr>
              <a:t> Maker</a:t>
            </a:r>
          </a:p>
        </p:txBody>
      </p:sp>
      <p:sp>
        <p:nvSpPr>
          <p:cNvPr id="27" name="TextBox 26">
            <a:extLst>
              <a:ext uri="{FF2B5EF4-FFF2-40B4-BE49-F238E27FC236}">
                <a16:creationId xmlns:a16="http://schemas.microsoft.com/office/drawing/2014/main" id="{040C2CC1-9B79-4CB1-A404-7A57CBC4CA5F}"/>
              </a:ext>
            </a:extLst>
          </p:cNvPr>
          <p:cNvSpPr txBox="1"/>
          <p:nvPr/>
        </p:nvSpPr>
        <p:spPr>
          <a:xfrm>
            <a:off x="6504002" y="1336592"/>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Text Analytics</a:t>
            </a:r>
          </a:p>
        </p:txBody>
      </p:sp>
      <p:sp>
        <p:nvSpPr>
          <p:cNvPr id="28" name="Rectangle 27">
            <a:extLst>
              <a:ext uri="{FF2B5EF4-FFF2-40B4-BE49-F238E27FC236}">
                <a16:creationId xmlns:a16="http://schemas.microsoft.com/office/drawing/2014/main" id="{60B2C1DF-0ABA-48C1-AE00-C15EDA732CBC}"/>
              </a:ext>
            </a:extLst>
          </p:cNvPr>
          <p:cNvSpPr/>
          <p:nvPr/>
        </p:nvSpPr>
        <p:spPr>
          <a:xfrm>
            <a:off x="5806187" y="1602059"/>
            <a:ext cx="941572" cy="369332"/>
          </a:xfrm>
          <a:prstGeom prst="rect">
            <a:avLst/>
          </a:prstGeom>
        </p:spPr>
        <p:txBody>
          <a:bodyPr wrap="square">
            <a:spAutoFit/>
          </a:bodyPr>
          <a:lstStyle/>
          <a:p>
            <a:pPr algn="ctr" defTabSz="685800">
              <a:spcAft>
                <a:spcPts val="225"/>
              </a:spcAft>
              <a:defRPr/>
            </a:pPr>
            <a:r>
              <a:rPr lang="en-US" sz="900">
                <a:latin typeface="Segoe UI Semibold"/>
              </a:rPr>
              <a:t>Translator Text</a:t>
            </a:r>
          </a:p>
        </p:txBody>
      </p:sp>
      <p:sp>
        <p:nvSpPr>
          <p:cNvPr id="29" name="TextBox 28">
            <a:extLst>
              <a:ext uri="{FF2B5EF4-FFF2-40B4-BE49-F238E27FC236}">
                <a16:creationId xmlns:a16="http://schemas.microsoft.com/office/drawing/2014/main" id="{B6DD177A-3442-4BE2-ABA5-1AB9E05102AA}"/>
              </a:ext>
            </a:extLst>
          </p:cNvPr>
          <p:cNvSpPr txBox="1"/>
          <p:nvPr/>
        </p:nvSpPr>
        <p:spPr>
          <a:xfrm>
            <a:off x="5081577" y="4097174"/>
            <a:ext cx="804228"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Web Search</a:t>
            </a:r>
          </a:p>
        </p:txBody>
      </p:sp>
      <p:sp>
        <p:nvSpPr>
          <p:cNvPr id="30" name="TextBox 29">
            <a:extLst>
              <a:ext uri="{FF2B5EF4-FFF2-40B4-BE49-F238E27FC236}">
                <a16:creationId xmlns:a16="http://schemas.microsoft.com/office/drawing/2014/main" id="{70C82B2F-DAA4-4066-B2F5-936671F78645}"/>
              </a:ext>
            </a:extLst>
          </p:cNvPr>
          <p:cNvSpPr txBox="1"/>
          <p:nvPr/>
        </p:nvSpPr>
        <p:spPr>
          <a:xfrm>
            <a:off x="5171718" y="3498810"/>
            <a:ext cx="929882"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Bing Custom Search</a:t>
            </a:r>
          </a:p>
        </p:txBody>
      </p:sp>
      <p:sp>
        <p:nvSpPr>
          <p:cNvPr id="31" name="TextBox 30">
            <a:extLst>
              <a:ext uri="{FF2B5EF4-FFF2-40B4-BE49-F238E27FC236}">
                <a16:creationId xmlns:a16="http://schemas.microsoft.com/office/drawing/2014/main" id="{0798DF38-95B4-491E-B62D-FC5FA490FDA6}"/>
              </a:ext>
            </a:extLst>
          </p:cNvPr>
          <p:cNvSpPr txBox="1"/>
          <p:nvPr/>
        </p:nvSpPr>
        <p:spPr>
          <a:xfrm>
            <a:off x="5906041" y="3539570"/>
            <a:ext cx="1220907"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a:t>
            </a:r>
            <a:br>
              <a:rPr lang="en-US" sz="900">
                <a:solidFill>
                  <a:schemeClr val="tx1"/>
                </a:solidFill>
              </a:rPr>
            </a:br>
            <a:r>
              <a:rPr lang="en-US" sz="900">
                <a:solidFill>
                  <a:schemeClr val="tx1"/>
                </a:solidFill>
              </a:rPr>
              <a:t>Video Search</a:t>
            </a:r>
          </a:p>
        </p:txBody>
      </p:sp>
      <p:sp>
        <p:nvSpPr>
          <p:cNvPr id="32" name="TextBox 31">
            <a:extLst>
              <a:ext uri="{FF2B5EF4-FFF2-40B4-BE49-F238E27FC236}">
                <a16:creationId xmlns:a16="http://schemas.microsoft.com/office/drawing/2014/main" id="{E83CAADE-F9B0-44B4-8C81-0EA263BE154B}"/>
              </a:ext>
            </a:extLst>
          </p:cNvPr>
          <p:cNvSpPr txBox="1"/>
          <p:nvPr/>
        </p:nvSpPr>
        <p:spPr>
          <a:xfrm>
            <a:off x="5669042" y="4305644"/>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Image Search</a:t>
            </a:r>
          </a:p>
        </p:txBody>
      </p:sp>
      <p:sp>
        <p:nvSpPr>
          <p:cNvPr id="33" name="TextBox 32">
            <a:extLst>
              <a:ext uri="{FF2B5EF4-FFF2-40B4-BE49-F238E27FC236}">
                <a16:creationId xmlns:a16="http://schemas.microsoft.com/office/drawing/2014/main" id="{7E7F0EE1-BED2-444E-8F9B-019E76258982}"/>
              </a:ext>
            </a:extLst>
          </p:cNvPr>
          <p:cNvSpPr txBox="1"/>
          <p:nvPr/>
        </p:nvSpPr>
        <p:spPr>
          <a:xfrm>
            <a:off x="7323745" y="3750185"/>
            <a:ext cx="1640146"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Local Business Search</a:t>
            </a:r>
          </a:p>
        </p:txBody>
      </p:sp>
      <p:sp>
        <p:nvSpPr>
          <p:cNvPr id="34" name="TextBox 33">
            <a:extLst>
              <a:ext uri="{FF2B5EF4-FFF2-40B4-BE49-F238E27FC236}">
                <a16:creationId xmlns:a16="http://schemas.microsoft.com/office/drawing/2014/main" id="{8F83363F-B334-4822-AE45-6920CD8EA776}"/>
              </a:ext>
            </a:extLst>
          </p:cNvPr>
          <p:cNvSpPr txBox="1"/>
          <p:nvPr/>
        </p:nvSpPr>
        <p:spPr>
          <a:xfrm>
            <a:off x="6354034" y="4541487"/>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Visual Search</a:t>
            </a:r>
          </a:p>
        </p:txBody>
      </p:sp>
      <p:sp>
        <p:nvSpPr>
          <p:cNvPr id="35" name="TextBox 34">
            <a:extLst>
              <a:ext uri="{FF2B5EF4-FFF2-40B4-BE49-F238E27FC236}">
                <a16:creationId xmlns:a16="http://schemas.microsoft.com/office/drawing/2014/main" id="{E3A14801-AAAB-4B01-8261-876784291962}"/>
              </a:ext>
            </a:extLst>
          </p:cNvPr>
          <p:cNvSpPr txBox="1"/>
          <p:nvPr/>
        </p:nvSpPr>
        <p:spPr>
          <a:xfrm>
            <a:off x="6785429" y="3511866"/>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Entity Search</a:t>
            </a:r>
          </a:p>
        </p:txBody>
      </p:sp>
      <p:sp>
        <p:nvSpPr>
          <p:cNvPr id="36" name="TextBox 35">
            <a:extLst>
              <a:ext uri="{FF2B5EF4-FFF2-40B4-BE49-F238E27FC236}">
                <a16:creationId xmlns:a16="http://schemas.microsoft.com/office/drawing/2014/main" id="{8CA057EE-7E06-4A18-ADEE-A8CF3897F00A}"/>
              </a:ext>
            </a:extLst>
          </p:cNvPr>
          <p:cNvSpPr txBox="1"/>
          <p:nvPr/>
        </p:nvSpPr>
        <p:spPr>
          <a:xfrm>
            <a:off x="4454867" y="3778436"/>
            <a:ext cx="995510"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News Search</a:t>
            </a:r>
          </a:p>
        </p:txBody>
      </p:sp>
      <p:sp>
        <p:nvSpPr>
          <p:cNvPr id="37" name="TextBox 36">
            <a:extLst>
              <a:ext uri="{FF2B5EF4-FFF2-40B4-BE49-F238E27FC236}">
                <a16:creationId xmlns:a16="http://schemas.microsoft.com/office/drawing/2014/main" id="{8F864C35-87EC-4518-AC46-1AB6B2FEE688}"/>
              </a:ext>
            </a:extLst>
          </p:cNvPr>
          <p:cNvSpPr txBox="1"/>
          <p:nvPr/>
        </p:nvSpPr>
        <p:spPr>
          <a:xfrm>
            <a:off x="6926591" y="4290149"/>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Autosuggest</a:t>
            </a:r>
          </a:p>
        </p:txBody>
      </p:sp>
      <p:sp>
        <p:nvSpPr>
          <p:cNvPr id="38" name="TextBox 37">
            <a:extLst>
              <a:ext uri="{FF2B5EF4-FFF2-40B4-BE49-F238E27FC236}">
                <a16:creationId xmlns:a16="http://schemas.microsoft.com/office/drawing/2014/main" id="{77F8278F-29D5-47C6-86B9-5376D7B6672F}"/>
              </a:ext>
            </a:extLst>
          </p:cNvPr>
          <p:cNvSpPr txBox="1"/>
          <p:nvPr/>
        </p:nvSpPr>
        <p:spPr>
          <a:xfrm>
            <a:off x="7424246" y="1569515"/>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Immersive Reader</a:t>
            </a:r>
          </a:p>
        </p:txBody>
      </p:sp>
      <p:sp>
        <p:nvSpPr>
          <p:cNvPr id="39" name="TextBox 38">
            <a:extLst>
              <a:ext uri="{FF2B5EF4-FFF2-40B4-BE49-F238E27FC236}">
                <a16:creationId xmlns:a16="http://schemas.microsoft.com/office/drawing/2014/main" id="{4E04DF18-D1BF-49C4-9F14-F111EB972711}"/>
              </a:ext>
            </a:extLst>
          </p:cNvPr>
          <p:cNvSpPr txBox="1"/>
          <p:nvPr/>
        </p:nvSpPr>
        <p:spPr>
          <a:xfrm>
            <a:off x="7254295" y="4093663"/>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Spell Check</a:t>
            </a:r>
          </a:p>
        </p:txBody>
      </p:sp>
      <p:sp>
        <p:nvSpPr>
          <p:cNvPr id="41" name="Text Placeholder 5">
            <a:extLst>
              <a:ext uri="{FF2B5EF4-FFF2-40B4-BE49-F238E27FC236}">
                <a16:creationId xmlns:a16="http://schemas.microsoft.com/office/drawing/2014/main" id="{E786EEA8-6E8B-4660-B364-1BDCB8167131}"/>
              </a:ext>
            </a:extLst>
          </p:cNvPr>
          <p:cNvSpPr txBox="1">
            <a:spLocks/>
          </p:cNvSpPr>
          <p:nvPr/>
        </p:nvSpPr>
        <p:spPr>
          <a:xfrm>
            <a:off x="-1" y="958455"/>
            <a:ext cx="9144001" cy="307777"/>
          </a:xfrm>
          <a:prstGeom prst="rect">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Azure Cognitive Services: The most comprehensive pre-trained AI + container support</a:t>
            </a:r>
          </a:p>
        </p:txBody>
      </p:sp>
    </p:spTree>
    <p:extLst>
      <p:ext uri="{BB962C8B-B14F-4D97-AF65-F5344CB8AC3E}">
        <p14:creationId xmlns:p14="http://schemas.microsoft.com/office/powerpoint/2010/main" val="3354523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1577578"/>
            <a:ext cx="7886700" cy="994172"/>
          </a:xfrm>
        </p:spPr>
        <p:txBody>
          <a:bodyPr>
            <a:normAutofit fontScale="90000"/>
          </a:bodyPr>
          <a:lstStyle/>
          <a:p>
            <a:r>
              <a:rPr lang="en-US" dirty="0"/>
              <a:t>Demo</a:t>
            </a:r>
            <a:br>
              <a:rPr lang="en-US" dirty="0"/>
            </a:br>
            <a:br>
              <a:rPr lang="en-US" dirty="0"/>
            </a:br>
            <a:r>
              <a:rPr lang="en-US" dirty="0"/>
              <a:t>Applied AI in SQL</a:t>
            </a:r>
            <a:br>
              <a:rPr lang="en-US" dirty="0"/>
            </a:br>
            <a:endParaRPr lang="en-US" b="1" dirty="0">
              <a:solidFill>
                <a:srgbClr val="C00000"/>
              </a:solidFill>
            </a:endParaRPr>
          </a:p>
        </p:txBody>
      </p:sp>
    </p:spTree>
    <p:extLst>
      <p:ext uri="{BB962C8B-B14F-4D97-AF65-F5344CB8AC3E}">
        <p14:creationId xmlns:p14="http://schemas.microsoft.com/office/powerpoint/2010/main" val="2951172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298" y="1094"/>
            <a:ext cx="9141407" cy="2490744"/>
          </a:xfrm>
          <a:prstGeom prst="rect">
            <a:avLst/>
          </a:prstGeom>
        </p:spPr>
      </p:pic>
      <p:sp>
        <p:nvSpPr>
          <p:cNvPr id="85" name="Oval 84">
            <a:extLst>
              <a:ext uri="{FF2B5EF4-FFF2-40B4-BE49-F238E27FC236}">
                <a16:creationId xmlns:a16="http://schemas.microsoft.com/office/drawing/2014/main" id="{DD9A00F2-AA90-4065-BD9F-665380EE2A7F}"/>
              </a:ext>
            </a:extLst>
          </p:cNvPr>
          <p:cNvSpPr/>
          <p:nvPr/>
        </p:nvSpPr>
        <p:spPr bwMode="auto">
          <a:xfrm>
            <a:off x="7803971" y="864321"/>
            <a:ext cx="857007" cy="857007"/>
          </a:xfrm>
          <a:prstGeom prst="ellipse">
            <a:avLst/>
          </a:prstGeom>
          <a:solidFill>
            <a:srgbClr val="FFFFFF"/>
          </a:solidFill>
          <a:ln w="25400"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sz="1765" kern="0">
              <a:gradFill>
                <a:gsLst>
                  <a:gs pos="0">
                    <a:srgbClr val="FFFFFF"/>
                  </a:gs>
                  <a:gs pos="100000">
                    <a:srgbClr val="FFFFFF"/>
                  </a:gs>
                </a:gsLst>
                <a:lin ang="5400000" scaled="0"/>
              </a:gradFill>
              <a:latin typeface="Segoe UI"/>
              <a:cs typeface="Segoe UI" pitchFamily="34" charset="0"/>
            </a:endParaRPr>
          </a:p>
        </p:txBody>
      </p:sp>
      <p:sp>
        <p:nvSpPr>
          <p:cNvPr id="52" name="Rectangle 51">
            <a:extLst>
              <a:ext uri="{FF2B5EF4-FFF2-40B4-BE49-F238E27FC236}">
                <a16:creationId xmlns:a16="http://schemas.microsoft.com/office/drawing/2014/main" id="{BAB412D2-54DD-439B-94C6-415624C0BE91}"/>
              </a:ext>
            </a:extLst>
          </p:cNvPr>
          <p:cNvSpPr/>
          <p:nvPr/>
        </p:nvSpPr>
        <p:spPr bwMode="auto">
          <a:xfrm>
            <a:off x="650" y="731"/>
            <a:ext cx="9154846" cy="2491107"/>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783" tIns="105427" rIns="131783" bIns="105427" numCol="1" spcCol="0" rtlCol="0" fromWordArt="0" anchor="t" anchorCtr="0" forceAA="0" compatLnSpc="1">
            <a:prstTxWarp prst="textNoShape">
              <a:avLst/>
            </a:prstTxWarp>
            <a:noAutofit/>
          </a:bodyPr>
          <a:lstStyle/>
          <a:p>
            <a:pPr algn="ctr" defTabSz="671813" fontAlgn="base">
              <a:lnSpc>
                <a:spcPct val="90000"/>
              </a:lnSpc>
              <a:spcBef>
                <a:spcPct val="0"/>
              </a:spcBef>
              <a:spcAft>
                <a:spcPct val="0"/>
              </a:spcAft>
              <a:defRPr/>
            </a:pPr>
            <a:endParaRPr lang="en-US" sz="173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1115" y="1801175"/>
            <a:ext cx="9142236" cy="35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sz="1765">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8A5C6AE0-79FF-4CC7-BA3A-E57AC56D2CD0}"/>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6741" y="823642"/>
            <a:ext cx="853740" cy="856886"/>
          </a:xfrm>
          <a:prstGeom prst="ellipse">
            <a:avLst/>
          </a:prstGeom>
        </p:spPr>
      </p:pic>
      <p:sp>
        <p:nvSpPr>
          <p:cNvPr id="73" name="TextBox 72">
            <a:extLst>
              <a:ext uri="{FF2B5EF4-FFF2-40B4-BE49-F238E27FC236}">
                <a16:creationId xmlns:a16="http://schemas.microsoft.com/office/drawing/2014/main" id="{470B6926-3E6B-403B-9E0F-89307D0436E5}"/>
              </a:ext>
            </a:extLst>
          </p:cNvPr>
          <p:cNvSpPr txBox="1"/>
          <p:nvPr/>
        </p:nvSpPr>
        <p:spPr>
          <a:xfrm>
            <a:off x="203827" y="1714711"/>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251482"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251482"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251482"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251482" y="3188477"/>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251482"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251482" y="346142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Custom Vision</a:t>
            </a:r>
          </a:p>
        </p:txBody>
      </p:sp>
      <p:pic>
        <p:nvPicPr>
          <p:cNvPr id="59" name="Picture 58">
            <a:extLst>
              <a:ext uri="{FF2B5EF4-FFF2-40B4-BE49-F238E27FC236}">
                <a16:creationId xmlns:a16="http://schemas.microsoft.com/office/drawing/2014/main" id="{250FFDA4-4963-4D42-9976-8569E35D993C}"/>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420287" y="823641"/>
            <a:ext cx="853740" cy="856886"/>
          </a:xfrm>
          <a:prstGeom prst="ellipse">
            <a:avLst/>
          </a:prstGeom>
        </p:spPr>
      </p:pic>
      <p:sp>
        <p:nvSpPr>
          <p:cNvPr id="71" name="TextBox 70">
            <a:extLst>
              <a:ext uri="{FF2B5EF4-FFF2-40B4-BE49-F238E27FC236}">
                <a16:creationId xmlns:a16="http://schemas.microsoft.com/office/drawing/2014/main" id="{E547CF2B-A8FE-4D63-8D9E-D13BE1A31CD9}"/>
              </a:ext>
            </a:extLst>
          </p:cNvPr>
          <p:cNvSpPr txBox="1"/>
          <p:nvPr/>
        </p:nvSpPr>
        <p:spPr>
          <a:xfrm>
            <a:off x="3127373" y="1714710"/>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3175028"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3175028"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3175028"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3175028"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Translator Text </a:t>
            </a:r>
          </a:p>
        </p:txBody>
      </p:sp>
      <p:pic>
        <p:nvPicPr>
          <p:cNvPr id="62" name="Picture 61">
            <a:extLst>
              <a:ext uri="{FF2B5EF4-FFF2-40B4-BE49-F238E27FC236}">
                <a16:creationId xmlns:a16="http://schemas.microsoft.com/office/drawing/2014/main" id="{FB084A6E-5F97-4E1F-AEDA-DEBBDB5F208F}"/>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43833" y="823642"/>
            <a:ext cx="853740" cy="856886"/>
          </a:xfrm>
          <a:prstGeom prst="ellipse">
            <a:avLst/>
          </a:prstGeom>
        </p:spPr>
      </p:pic>
      <p:sp>
        <p:nvSpPr>
          <p:cNvPr id="72" name="TextBox 71">
            <a:extLst>
              <a:ext uri="{FF2B5EF4-FFF2-40B4-BE49-F238E27FC236}">
                <a16:creationId xmlns:a16="http://schemas.microsoft.com/office/drawing/2014/main" id="{1A682EE9-62ED-458D-99B2-F390CB6AEC13}"/>
              </a:ext>
            </a:extLst>
          </p:cNvPr>
          <p:cNvSpPr txBox="1"/>
          <p:nvPr/>
        </p:nvSpPr>
        <p:spPr>
          <a:xfrm>
            <a:off x="6050918" y="1714711"/>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6098574"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6098574" y="2642574"/>
            <a:ext cx="1344257" cy="1363842"/>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68570" rIns="67213" bIns="33602" numCol="1" spcCol="0" rtlCol="0" fromWordArt="0" anchor="t"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6098574"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6098574" y="4041070"/>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Bing Statistics add-in</a:t>
            </a:r>
          </a:p>
        </p:txBody>
      </p:sp>
      <p:pic>
        <p:nvPicPr>
          <p:cNvPr id="64" name="Picture 63">
            <a:extLst>
              <a:ext uri="{FF2B5EF4-FFF2-40B4-BE49-F238E27FC236}">
                <a16:creationId xmlns:a16="http://schemas.microsoft.com/office/drawing/2014/main" id="{8CF39BF8-E4A0-49FB-8659-5BE12B25B199}"/>
              </a:ext>
            </a:extLst>
          </p:cNvPr>
          <p:cNvPicPr>
            <a:picLocks/>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58584" y="823642"/>
            <a:ext cx="853604" cy="856886"/>
          </a:xfrm>
          <a:prstGeom prst="ellipse">
            <a:avLst/>
          </a:prstGeom>
        </p:spPr>
      </p:pic>
      <p:sp>
        <p:nvSpPr>
          <p:cNvPr id="74" name="TextBox 73">
            <a:extLst>
              <a:ext uri="{FF2B5EF4-FFF2-40B4-BE49-F238E27FC236}">
                <a16:creationId xmlns:a16="http://schemas.microsoft.com/office/drawing/2014/main" id="{B3E7A367-18A1-4224-B12E-0B5AE1A4F2C7}"/>
              </a:ext>
            </a:extLst>
          </p:cNvPr>
          <p:cNvSpPr txBox="1"/>
          <p:nvPr/>
        </p:nvSpPr>
        <p:spPr>
          <a:xfrm>
            <a:off x="1665600" y="1714711"/>
            <a:ext cx="1439568" cy="424839"/>
          </a:xfrm>
          <a:prstGeom prst="rect">
            <a:avLst/>
          </a:prstGeom>
          <a:noFill/>
        </p:spPr>
        <p:txBody>
          <a:bodyPr wrap="square" lIns="134369" tIns="107495" rIns="67203"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1713256"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1713256"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Speech</a:t>
            </a:r>
          </a:p>
        </p:txBody>
      </p:sp>
      <p:sp>
        <p:nvSpPr>
          <p:cNvPr id="116" name="Freeform 5">
            <a:extLst>
              <a:ext uri="{FF2B5EF4-FFF2-40B4-BE49-F238E27FC236}">
                <a16:creationId xmlns:a16="http://schemas.microsoft.com/office/drawing/2014/main" id="{0A2DD7CB-4FF4-4E6B-B200-EF4A454EF3D2}"/>
              </a:ext>
            </a:extLst>
          </p:cNvPr>
          <p:cNvSpPr>
            <a:spLocks/>
          </p:cNvSpPr>
          <p:nvPr/>
        </p:nvSpPr>
        <p:spPr bwMode="auto">
          <a:xfrm>
            <a:off x="8075029" y="1080800"/>
            <a:ext cx="314892" cy="362730"/>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13" tIns="33606" rIns="67213" bIns="33606" numCol="1" anchor="t" anchorCtr="0" compatLnSpc="1">
            <a:prstTxWarp prst="textNoShape">
              <a:avLst/>
            </a:prstTxWarp>
          </a:bodyPr>
          <a:lstStyle/>
          <a:p>
            <a:pPr defTabSz="685472">
              <a:defRPr/>
            </a:pPr>
            <a:endParaRPr lang="en-US" sz="1324">
              <a:solidFill>
                <a:srgbClr val="3F3F3F"/>
              </a:solidFill>
              <a:latin typeface="Segoe UI"/>
            </a:endParaRPr>
          </a:p>
        </p:txBody>
      </p:sp>
      <p:sp>
        <p:nvSpPr>
          <p:cNvPr id="68" name="TextBox 67">
            <a:extLst>
              <a:ext uri="{FF2B5EF4-FFF2-40B4-BE49-F238E27FC236}">
                <a16:creationId xmlns:a16="http://schemas.microsoft.com/office/drawing/2014/main" id="{5B549282-3F4C-4DAD-9BAF-C141EFBEC1C9}"/>
              </a:ext>
            </a:extLst>
          </p:cNvPr>
          <p:cNvSpPr txBox="1"/>
          <p:nvPr/>
        </p:nvSpPr>
        <p:spPr>
          <a:xfrm>
            <a:off x="7512690" y="1723335"/>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107" name="Rectangle 106">
            <a:extLst>
              <a:ext uri="{FF2B5EF4-FFF2-40B4-BE49-F238E27FC236}">
                <a16:creationId xmlns:a16="http://schemas.microsoft.com/office/drawing/2014/main" id="{D13675C5-E9D1-4D28-A6C7-A62E6F805F8D}"/>
              </a:ext>
            </a:extLst>
          </p:cNvPr>
          <p:cNvSpPr/>
          <p:nvPr/>
        </p:nvSpPr>
        <p:spPr bwMode="auto">
          <a:xfrm>
            <a:off x="7560346"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Academic Knowledge </a:t>
            </a:r>
          </a:p>
        </p:txBody>
      </p:sp>
      <p:sp>
        <p:nvSpPr>
          <p:cNvPr id="109" name="Rectangle 108">
            <a:extLst>
              <a:ext uri="{FF2B5EF4-FFF2-40B4-BE49-F238E27FC236}">
                <a16:creationId xmlns:a16="http://schemas.microsoft.com/office/drawing/2014/main" id="{643D32E0-191E-46D6-BFF0-5828471985B0}"/>
              </a:ext>
            </a:extLst>
          </p:cNvPr>
          <p:cNvSpPr/>
          <p:nvPr/>
        </p:nvSpPr>
        <p:spPr bwMode="auto">
          <a:xfrm>
            <a:off x="7560346"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Entity Linking</a:t>
            </a:r>
          </a:p>
        </p:txBody>
      </p:sp>
      <p:sp>
        <p:nvSpPr>
          <p:cNvPr id="110" name="Rectangle 109">
            <a:extLst>
              <a:ext uri="{FF2B5EF4-FFF2-40B4-BE49-F238E27FC236}">
                <a16:creationId xmlns:a16="http://schemas.microsoft.com/office/drawing/2014/main" id="{80270639-0586-47E3-9187-A50E6330D3D7}"/>
              </a:ext>
            </a:extLst>
          </p:cNvPr>
          <p:cNvSpPr/>
          <p:nvPr/>
        </p:nvSpPr>
        <p:spPr bwMode="auto">
          <a:xfrm>
            <a:off x="7560346" y="3188477"/>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Knowledge </a:t>
            </a:r>
            <a:br>
              <a:rPr lang="en-US" sz="788" b="1" kern="0">
                <a:gradFill>
                  <a:gsLst>
                    <a:gs pos="1250">
                      <a:srgbClr val="1A1A1A"/>
                    </a:gs>
                    <a:gs pos="100000">
                      <a:srgbClr val="1A1A1A"/>
                    </a:gs>
                  </a:gsLst>
                  <a:lin ang="5400000" scaled="0"/>
                </a:gradFill>
                <a:latin typeface="Segoe UI"/>
              </a:rPr>
            </a:br>
            <a:r>
              <a:rPr lang="en-US" sz="788" b="1" kern="0">
                <a:gradFill>
                  <a:gsLst>
                    <a:gs pos="1250">
                      <a:srgbClr val="1A1A1A"/>
                    </a:gs>
                    <a:gs pos="100000">
                      <a:srgbClr val="1A1A1A"/>
                    </a:gs>
                  </a:gsLst>
                  <a:lin ang="5400000" scaled="0"/>
                </a:gradFill>
                <a:latin typeface="Segoe UI"/>
              </a:rPr>
              <a:t>Exploration</a:t>
            </a:r>
          </a:p>
        </p:txBody>
      </p:sp>
      <p:sp>
        <p:nvSpPr>
          <p:cNvPr id="113" name="Rectangle 112">
            <a:extLst>
              <a:ext uri="{FF2B5EF4-FFF2-40B4-BE49-F238E27FC236}">
                <a16:creationId xmlns:a16="http://schemas.microsoft.com/office/drawing/2014/main" id="{5D94F6B1-A562-497D-A83E-05BE67390DD7}"/>
              </a:ext>
            </a:extLst>
          </p:cNvPr>
          <p:cNvSpPr/>
          <p:nvPr/>
        </p:nvSpPr>
        <p:spPr bwMode="auto">
          <a:xfrm>
            <a:off x="7560346"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Project Gesture</a:t>
            </a:r>
          </a:p>
        </p:txBody>
      </p:sp>
      <p:sp>
        <p:nvSpPr>
          <p:cNvPr id="114" name="Rectangle 113">
            <a:extLst>
              <a:ext uri="{FF2B5EF4-FFF2-40B4-BE49-F238E27FC236}">
                <a16:creationId xmlns:a16="http://schemas.microsoft.com/office/drawing/2014/main" id="{B9503FB2-2D49-40D0-878C-F953287995DB}"/>
              </a:ext>
            </a:extLst>
          </p:cNvPr>
          <p:cNvSpPr/>
          <p:nvPr/>
        </p:nvSpPr>
        <p:spPr bwMode="auto">
          <a:xfrm>
            <a:off x="7560346"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Project Local Insights</a:t>
            </a:r>
          </a:p>
        </p:txBody>
      </p:sp>
      <p:sp>
        <p:nvSpPr>
          <p:cNvPr id="66" name="Rectangle 65">
            <a:extLst>
              <a:ext uri="{FF2B5EF4-FFF2-40B4-BE49-F238E27FC236}">
                <a16:creationId xmlns:a16="http://schemas.microsoft.com/office/drawing/2014/main" id="{A8AEB21D-5BE8-4E92-B18E-F6378338F81A}"/>
              </a:ext>
            </a:extLst>
          </p:cNvPr>
          <p:cNvSpPr/>
          <p:nvPr/>
        </p:nvSpPr>
        <p:spPr bwMode="auto">
          <a:xfrm>
            <a:off x="7560346" y="346142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Event Tracking</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6098574" y="432019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6098574" y="459932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Bing Custom Search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1713256" y="3191210"/>
            <a:ext cx="1344257" cy="1119258"/>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68570" rIns="67213" bIns="33602" numCol="1" spcCol="0" rtlCol="0" fromWordArt="0" anchor="t"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Unified Speech</a:t>
            </a:r>
          </a:p>
          <a:p>
            <a:pPr algn="ctr" defTabSz="645426">
              <a:lnSpc>
                <a:spcPct val="90000"/>
              </a:lnSpc>
              <a:defRPr/>
            </a:pPr>
            <a:endParaRPr lang="en-US" sz="788" i="1" kern="0" dirty="0">
              <a:gradFill>
                <a:gsLst>
                  <a:gs pos="1250">
                    <a:srgbClr val="1A1A1A"/>
                  </a:gs>
                  <a:gs pos="100000">
                    <a:srgbClr val="1A1A1A"/>
                  </a:gs>
                </a:gsLst>
                <a:lin ang="5400000" scaled="0"/>
              </a:gradFill>
              <a:latin typeface="Segoe UI"/>
            </a:endParaRPr>
          </a:p>
        </p:txBody>
      </p:sp>
      <p:sp>
        <p:nvSpPr>
          <p:cNvPr id="111" name="Rectangle 110">
            <a:extLst>
              <a:ext uri="{FF2B5EF4-FFF2-40B4-BE49-F238E27FC236}">
                <a16:creationId xmlns:a16="http://schemas.microsoft.com/office/drawing/2014/main" id="{9B395C40-7D2A-4538-8A74-2FF6077B9C99}"/>
              </a:ext>
            </a:extLst>
          </p:cNvPr>
          <p:cNvSpPr/>
          <p:nvPr/>
        </p:nvSpPr>
        <p:spPr bwMode="auto">
          <a:xfrm>
            <a:off x="7560346" y="3734380"/>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Answer Search</a:t>
            </a:r>
          </a:p>
        </p:txBody>
      </p:sp>
      <p:sp>
        <p:nvSpPr>
          <p:cNvPr id="112" name="Rectangle 111">
            <a:extLst>
              <a:ext uri="{FF2B5EF4-FFF2-40B4-BE49-F238E27FC236}">
                <a16:creationId xmlns:a16="http://schemas.microsoft.com/office/drawing/2014/main" id="{94CA12EF-836C-4C02-A5AD-29B617346954}"/>
              </a:ext>
            </a:extLst>
          </p:cNvPr>
          <p:cNvSpPr/>
          <p:nvPr/>
        </p:nvSpPr>
        <p:spPr bwMode="auto">
          <a:xfrm>
            <a:off x="7560346" y="4007332"/>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URL Preview</a:t>
            </a:r>
          </a:p>
        </p:txBody>
      </p:sp>
      <p:sp>
        <p:nvSpPr>
          <p:cNvPr id="115" name="Rectangle 114">
            <a:extLst>
              <a:ext uri="{FF2B5EF4-FFF2-40B4-BE49-F238E27FC236}">
                <a16:creationId xmlns:a16="http://schemas.microsoft.com/office/drawing/2014/main" id="{E004AFC3-AD7C-4ED9-802F-31B26FD46231}"/>
              </a:ext>
            </a:extLst>
          </p:cNvPr>
          <p:cNvSpPr/>
          <p:nvPr/>
        </p:nvSpPr>
        <p:spPr bwMode="auto">
          <a:xfrm>
            <a:off x="7560346" y="4280284"/>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Anomaly Finder</a:t>
            </a:r>
          </a:p>
        </p:txBody>
      </p:sp>
      <p:sp>
        <p:nvSpPr>
          <p:cNvPr id="117" name="Rectangle 116">
            <a:extLst>
              <a:ext uri="{FF2B5EF4-FFF2-40B4-BE49-F238E27FC236}">
                <a16:creationId xmlns:a16="http://schemas.microsoft.com/office/drawing/2014/main" id="{275781BE-F171-4C59-9510-4108FAACA621}"/>
              </a:ext>
            </a:extLst>
          </p:cNvPr>
          <p:cNvSpPr/>
          <p:nvPr/>
        </p:nvSpPr>
        <p:spPr bwMode="auto">
          <a:xfrm>
            <a:off x="7560346" y="455323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Conversation Learner</a:t>
            </a:r>
          </a:p>
        </p:txBody>
      </p:sp>
      <p:sp>
        <p:nvSpPr>
          <p:cNvPr id="118" name="Rectangle 117">
            <a:extLst>
              <a:ext uri="{FF2B5EF4-FFF2-40B4-BE49-F238E27FC236}">
                <a16:creationId xmlns:a16="http://schemas.microsoft.com/office/drawing/2014/main" id="{2AFC0429-EAE8-444C-A9CC-E95833F70C86}"/>
              </a:ext>
            </a:extLst>
          </p:cNvPr>
          <p:cNvSpPr/>
          <p:nvPr/>
        </p:nvSpPr>
        <p:spPr bwMode="auto">
          <a:xfrm>
            <a:off x="7560346" y="482618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Personality Chat</a:t>
            </a:r>
          </a:p>
        </p:txBody>
      </p:sp>
      <p:pic>
        <p:nvPicPr>
          <p:cNvPr id="120" name="Picture 119">
            <a:extLst>
              <a:ext uri="{FF2B5EF4-FFF2-40B4-BE49-F238E27FC236}">
                <a16:creationId xmlns:a16="http://schemas.microsoft.com/office/drawing/2014/main" id="{74E3ABB0-B3B0-4F34-8525-A267302C84F2}"/>
              </a:ext>
            </a:extLst>
          </p:cNvPr>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82060" y="823644"/>
            <a:ext cx="853740" cy="856886"/>
          </a:xfrm>
          <a:prstGeom prst="ellipse">
            <a:avLst/>
          </a:prstGeom>
        </p:spPr>
      </p:pic>
      <p:sp>
        <p:nvSpPr>
          <p:cNvPr id="121" name="TextBox 120">
            <a:extLst>
              <a:ext uri="{FF2B5EF4-FFF2-40B4-BE49-F238E27FC236}">
                <a16:creationId xmlns:a16="http://schemas.microsoft.com/office/drawing/2014/main" id="{E725439F-9E32-414F-840B-D214B4BE44E7}"/>
              </a:ext>
            </a:extLst>
          </p:cNvPr>
          <p:cNvSpPr txBox="1"/>
          <p:nvPr/>
        </p:nvSpPr>
        <p:spPr>
          <a:xfrm>
            <a:off x="4589145" y="1714710"/>
            <a:ext cx="1439568" cy="424839"/>
          </a:xfrm>
          <a:prstGeom prst="rect">
            <a:avLst/>
          </a:prstGeom>
          <a:noFill/>
        </p:spPr>
        <p:txBody>
          <a:bodyPr wrap="square" lIns="134369" tIns="107495" rIns="134369" bIns="107495"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671645">
              <a:spcAft>
                <a:spcPts val="450"/>
              </a:spcAft>
              <a:defRPr/>
            </a:pPr>
            <a:r>
              <a:rPr lang="en-US" sz="1500" dirty="0"/>
              <a:t>Knowledge</a:t>
            </a:r>
          </a:p>
        </p:txBody>
      </p:sp>
      <p:sp>
        <p:nvSpPr>
          <p:cNvPr id="122" name="Rectangle 121">
            <a:extLst>
              <a:ext uri="{FF2B5EF4-FFF2-40B4-BE49-F238E27FC236}">
                <a16:creationId xmlns:a16="http://schemas.microsoft.com/office/drawing/2014/main" id="{1A42B609-CBBE-43E8-88D1-1EF28250ACA4}"/>
              </a:ext>
            </a:extLst>
          </p:cNvPr>
          <p:cNvSpPr/>
          <p:nvPr/>
        </p:nvSpPr>
        <p:spPr bwMode="auto">
          <a:xfrm>
            <a:off x="4636801"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dirty="0">
                <a:gradFill>
                  <a:gsLst>
                    <a:gs pos="1250">
                      <a:srgbClr val="1A1A1A"/>
                    </a:gs>
                    <a:gs pos="100000">
                      <a:srgbClr val="1A1A1A"/>
                    </a:gs>
                  </a:gsLst>
                </a:gradFill>
                <a:latin typeface="Segoe UI"/>
              </a:rPr>
              <a:t>Azure Search</a:t>
            </a:r>
          </a:p>
        </p:txBody>
      </p:sp>
      <p:sp>
        <p:nvSpPr>
          <p:cNvPr id="123" name="Rectangle 122">
            <a:extLst>
              <a:ext uri="{FF2B5EF4-FFF2-40B4-BE49-F238E27FC236}">
                <a16:creationId xmlns:a16="http://schemas.microsoft.com/office/drawing/2014/main" id="{24D2724F-9414-485C-A1FD-736D1BE3F249}"/>
              </a:ext>
            </a:extLst>
          </p:cNvPr>
          <p:cNvSpPr/>
          <p:nvPr/>
        </p:nvSpPr>
        <p:spPr bwMode="auto">
          <a:xfrm>
            <a:off x="4636801"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dirty="0" err="1">
                <a:gradFill>
                  <a:gsLst>
                    <a:gs pos="1250">
                      <a:srgbClr val="1A1A1A"/>
                    </a:gs>
                    <a:gs pos="100000">
                      <a:srgbClr val="1A1A1A"/>
                    </a:gs>
                  </a:gsLst>
                </a:gradFill>
                <a:latin typeface="Segoe UI"/>
              </a:rPr>
              <a:t>QnA</a:t>
            </a:r>
            <a:r>
              <a:rPr lang="en-US" sz="788" b="1" kern="0" dirty="0">
                <a:gradFill>
                  <a:gsLst>
                    <a:gs pos="1250">
                      <a:srgbClr val="1A1A1A"/>
                    </a:gs>
                    <a:gs pos="100000">
                      <a:srgbClr val="1A1A1A"/>
                    </a:gs>
                  </a:gsLst>
                </a:gradFill>
                <a:latin typeface="Segoe UI"/>
              </a:rPr>
              <a:t> Maker</a:t>
            </a:r>
          </a:p>
        </p:txBody>
      </p:sp>
      <p:sp>
        <p:nvSpPr>
          <p:cNvPr id="3" name="Title 2">
            <a:extLst>
              <a:ext uri="{FF2B5EF4-FFF2-40B4-BE49-F238E27FC236}">
                <a16:creationId xmlns:a16="http://schemas.microsoft.com/office/drawing/2014/main" id="{B40090B6-123B-4731-9878-A4C8A5422947}"/>
              </a:ext>
            </a:extLst>
          </p:cNvPr>
          <p:cNvSpPr>
            <a:spLocks noGrp="1"/>
          </p:cNvSpPr>
          <p:nvPr>
            <p:ph type="title"/>
          </p:nvPr>
        </p:nvSpPr>
        <p:spPr>
          <a:xfrm>
            <a:off x="440055" y="99392"/>
            <a:ext cx="8512204" cy="563998"/>
          </a:xfrm>
        </p:spPr>
        <p:txBody>
          <a:bodyPr>
            <a:noAutofit/>
          </a:bodyPr>
          <a:lstStyle/>
          <a:p>
            <a:r>
              <a:rPr lang="en-US" sz="2700" dirty="0">
                <a:solidFill>
                  <a:schemeClr val="bg1"/>
                </a:solidFill>
              </a:rPr>
              <a:t>Artificial Intelligence Uses and Implementation Families</a:t>
            </a:r>
          </a:p>
        </p:txBody>
      </p:sp>
      <p:sp>
        <p:nvSpPr>
          <p:cNvPr id="60" name="Rectangle 59">
            <a:extLst>
              <a:ext uri="{FF2B5EF4-FFF2-40B4-BE49-F238E27FC236}">
                <a16:creationId xmlns:a16="http://schemas.microsoft.com/office/drawing/2014/main" id="{B59542B6-F237-43C5-B6AF-ACA295F2BC1D}"/>
              </a:ext>
            </a:extLst>
          </p:cNvPr>
          <p:cNvSpPr/>
          <p:nvPr/>
        </p:nvSpPr>
        <p:spPr bwMode="auto">
          <a:xfrm>
            <a:off x="1713255"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0" scaled="0"/>
                </a:gradFill>
                <a:latin typeface="Segoe UI"/>
              </a:rPr>
              <a:t>Custom Speech</a:t>
            </a:r>
          </a:p>
        </p:txBody>
      </p:sp>
      <p:sp>
        <p:nvSpPr>
          <p:cNvPr id="61" name="Rectangle 60">
            <a:extLst>
              <a:ext uri="{FF2B5EF4-FFF2-40B4-BE49-F238E27FC236}">
                <a16:creationId xmlns:a16="http://schemas.microsoft.com/office/drawing/2014/main" id="{450A1391-8F0A-41D2-A737-43FB9C377BD9}"/>
              </a:ext>
            </a:extLst>
          </p:cNvPr>
          <p:cNvSpPr/>
          <p:nvPr/>
        </p:nvSpPr>
        <p:spPr bwMode="auto">
          <a:xfrm>
            <a:off x="1713255"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0" scaled="0"/>
                </a:gradFill>
                <a:latin typeface="Segoe UI"/>
              </a:rPr>
              <a:t>Translator Speech</a:t>
            </a:r>
          </a:p>
        </p:txBody>
      </p:sp>
      <p:sp>
        <p:nvSpPr>
          <p:cNvPr id="67" name="Rectangle 66">
            <a:extLst>
              <a:ext uri="{FF2B5EF4-FFF2-40B4-BE49-F238E27FC236}">
                <a16:creationId xmlns:a16="http://schemas.microsoft.com/office/drawing/2014/main" id="{4A151BED-BC15-4A50-BB02-C12666F0661B}"/>
              </a:ext>
            </a:extLst>
          </p:cNvPr>
          <p:cNvSpPr/>
          <p:nvPr/>
        </p:nvSpPr>
        <p:spPr bwMode="auto">
          <a:xfrm>
            <a:off x="1838047" y="3434997"/>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Speech to Text</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Speech</a:t>
            </a:r>
            <a:endParaRPr lang="en-US" sz="300" i="1" kern="0" dirty="0">
              <a:solidFill>
                <a:srgbClr val="FF0000"/>
              </a:solidFill>
              <a:latin typeface="Segoe UI"/>
            </a:endParaRPr>
          </a:p>
        </p:txBody>
      </p:sp>
      <p:sp>
        <p:nvSpPr>
          <p:cNvPr id="70" name="Rectangle 69">
            <a:extLst>
              <a:ext uri="{FF2B5EF4-FFF2-40B4-BE49-F238E27FC236}">
                <a16:creationId xmlns:a16="http://schemas.microsoft.com/office/drawing/2014/main" id="{8191B230-F477-4146-97E2-2D0C5B809D53}"/>
              </a:ext>
            </a:extLst>
          </p:cNvPr>
          <p:cNvSpPr/>
          <p:nvPr/>
        </p:nvSpPr>
        <p:spPr bwMode="auto">
          <a:xfrm>
            <a:off x="1838047" y="3701425"/>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Text to Speech</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Voice</a:t>
            </a:r>
          </a:p>
        </p:txBody>
      </p:sp>
      <p:sp>
        <p:nvSpPr>
          <p:cNvPr id="83" name="Rectangle 82">
            <a:extLst>
              <a:ext uri="{FF2B5EF4-FFF2-40B4-BE49-F238E27FC236}">
                <a16:creationId xmlns:a16="http://schemas.microsoft.com/office/drawing/2014/main" id="{44B1B1AA-D64A-45BF-A0D9-8558B448D6C4}"/>
              </a:ext>
            </a:extLst>
          </p:cNvPr>
          <p:cNvSpPr/>
          <p:nvPr/>
        </p:nvSpPr>
        <p:spPr bwMode="auto">
          <a:xfrm>
            <a:off x="1838047" y="3967852"/>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Speech Translation</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Translator</a:t>
            </a:r>
          </a:p>
        </p:txBody>
      </p:sp>
      <p:sp>
        <p:nvSpPr>
          <p:cNvPr id="84" name="Rectangle 83">
            <a:extLst>
              <a:ext uri="{FF2B5EF4-FFF2-40B4-BE49-F238E27FC236}">
                <a16:creationId xmlns:a16="http://schemas.microsoft.com/office/drawing/2014/main" id="{A6ECC83B-95EB-462C-9D52-6562B10749D5}"/>
              </a:ext>
            </a:extLst>
          </p:cNvPr>
          <p:cNvSpPr/>
          <p:nvPr/>
        </p:nvSpPr>
        <p:spPr bwMode="auto">
          <a:xfrm>
            <a:off x="6227958" y="2883608"/>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Web Search</a:t>
            </a:r>
          </a:p>
        </p:txBody>
      </p:sp>
      <p:sp>
        <p:nvSpPr>
          <p:cNvPr id="86" name="Rectangle 85">
            <a:extLst>
              <a:ext uri="{FF2B5EF4-FFF2-40B4-BE49-F238E27FC236}">
                <a16:creationId xmlns:a16="http://schemas.microsoft.com/office/drawing/2014/main" id="{B7DE40E1-0CC7-489C-B462-48E192AFCCAC}"/>
              </a:ext>
            </a:extLst>
          </p:cNvPr>
          <p:cNvSpPr/>
          <p:nvPr/>
        </p:nvSpPr>
        <p:spPr bwMode="auto">
          <a:xfrm>
            <a:off x="6227958" y="3151633"/>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Image Search</a:t>
            </a:r>
          </a:p>
        </p:txBody>
      </p:sp>
      <p:sp>
        <p:nvSpPr>
          <p:cNvPr id="87" name="Rectangle 86">
            <a:extLst>
              <a:ext uri="{FF2B5EF4-FFF2-40B4-BE49-F238E27FC236}">
                <a16:creationId xmlns:a16="http://schemas.microsoft.com/office/drawing/2014/main" id="{4D3797F0-B0A4-461A-90EC-D330A94E988A}"/>
              </a:ext>
            </a:extLst>
          </p:cNvPr>
          <p:cNvSpPr/>
          <p:nvPr/>
        </p:nvSpPr>
        <p:spPr bwMode="auto">
          <a:xfrm>
            <a:off x="6227958" y="3419657"/>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News Search</a:t>
            </a:r>
          </a:p>
        </p:txBody>
      </p:sp>
      <p:sp>
        <p:nvSpPr>
          <p:cNvPr id="88" name="Rectangle 87">
            <a:extLst>
              <a:ext uri="{FF2B5EF4-FFF2-40B4-BE49-F238E27FC236}">
                <a16:creationId xmlns:a16="http://schemas.microsoft.com/office/drawing/2014/main" id="{28EDD47C-4873-469A-8EAA-72CA50BA4780}"/>
              </a:ext>
            </a:extLst>
          </p:cNvPr>
          <p:cNvSpPr/>
          <p:nvPr/>
        </p:nvSpPr>
        <p:spPr bwMode="auto">
          <a:xfrm>
            <a:off x="6227958" y="3687682"/>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Video Search</a:t>
            </a:r>
            <a:endParaRPr lang="en-US" sz="825" kern="0" dirty="0">
              <a:gradFill>
                <a:gsLst>
                  <a:gs pos="1250">
                    <a:srgbClr val="1A1A1A"/>
                  </a:gs>
                  <a:gs pos="100000">
                    <a:srgbClr val="1A1A1A"/>
                  </a:gs>
                </a:gsLst>
                <a:lin ang="5400000" scaled="0"/>
              </a:gradFill>
              <a:latin typeface="Segoe UI"/>
            </a:endParaRPr>
          </a:p>
        </p:txBody>
      </p:sp>
      <p:sp>
        <p:nvSpPr>
          <p:cNvPr id="65" name="Rectangle 64">
            <a:extLst>
              <a:ext uri="{FF2B5EF4-FFF2-40B4-BE49-F238E27FC236}">
                <a16:creationId xmlns:a16="http://schemas.microsoft.com/office/drawing/2014/main" id="{62A5EC76-7BEA-E54D-8632-AFA3FD934D49}"/>
              </a:ext>
            </a:extLst>
          </p:cNvPr>
          <p:cNvSpPr/>
          <p:nvPr/>
        </p:nvSpPr>
        <p:spPr bwMode="auto">
          <a:xfrm>
            <a:off x="3175027" y="3203073"/>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Custom Vision</a:t>
            </a:r>
          </a:p>
        </p:txBody>
      </p:sp>
    </p:spTree>
    <p:extLst>
      <p:ext uri="{BB962C8B-B14F-4D97-AF65-F5344CB8AC3E}">
        <p14:creationId xmlns:p14="http://schemas.microsoft.com/office/powerpoint/2010/main" val="57886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grpId="1" nodeType="withEffect">
                                  <p:stCondLst>
                                    <p:cond delay="0"/>
                                  </p:stCondLst>
                                  <p:childTnLst>
                                    <p:animMotion origin="layout" path="M 0 -1.36178E-8 L 0.04672 -1.36178E-8 " pathEditMode="relative" rAng="0" ptsTypes="AA">
                                      <p:cBhvr>
                                        <p:cTn id="9" dur="750" spd="-100000" fill="hold"/>
                                        <p:tgtEl>
                                          <p:spTgt spid="3"/>
                                        </p:tgtEl>
                                        <p:attrNameLst>
                                          <p:attrName>ppt_x</p:attrName>
                                          <p:attrName>ppt_y</p:attrName>
                                        </p:attrNameLst>
                                      </p:cBhvr>
                                      <p:rCtr x="23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Machine Learning</a:t>
            </a:r>
          </a:p>
        </p:txBody>
      </p:sp>
    </p:spTree>
    <p:extLst>
      <p:ext uri="{BB962C8B-B14F-4D97-AF65-F5344CB8AC3E}">
        <p14:creationId xmlns:p14="http://schemas.microsoft.com/office/powerpoint/2010/main" val="40015974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C3C719-3CE9-49EC-BCAA-E76AA520BAB1}"/>
              </a:ext>
            </a:extLst>
          </p:cNvPr>
          <p:cNvSpPr/>
          <p:nvPr/>
        </p:nvSpPr>
        <p:spPr bwMode="auto">
          <a:xfrm>
            <a:off x="649419" y="616811"/>
            <a:ext cx="5845311" cy="4195718"/>
          </a:xfrm>
          <a:prstGeom prst="rect">
            <a:avLst/>
          </a:prstGeom>
          <a:solidFill>
            <a:srgbClr val="505050">
              <a:lumMod val="60000"/>
              <a:lumOff val="40000"/>
            </a:srgbClr>
          </a:solidFill>
          <a:ln w="10795" cap="flat" cmpd="sng" algn="ctr">
            <a:noFill/>
            <a:prstDash val="solid"/>
            <a:headEnd type="none" w="med" len="med"/>
            <a:tailEnd type="none" w="med" len="med"/>
          </a:ln>
          <a:effectLst>
            <a:outerShdw blurRad="76200" dir="18900000" sy="23000" kx="-1200000" algn="bl" rotWithShape="0">
              <a:prstClr val="black">
                <a:alpha val="20000"/>
              </a:prstClr>
            </a:outerShdw>
          </a:effectLst>
        </p:spPr>
        <p:txBody>
          <a:bodyPr vert="horz" wrap="square" lIns="0" tIns="35669" rIns="0" bIns="35669" numCol="1" rtlCol="0" anchor="ctr" anchorCtr="0" compatLnSpc="1">
            <a:prstTxWarp prst="textNoShape">
              <a:avLst/>
            </a:prstTxWarp>
          </a:bodyPr>
          <a:lstStyle/>
          <a:p>
            <a:pPr algn="ctr" defTabSz="713135" fontAlgn="base">
              <a:spcBef>
                <a:spcPct val="0"/>
              </a:spcBef>
              <a:spcAft>
                <a:spcPct val="0"/>
              </a:spcAft>
              <a:defRPr/>
            </a:pPr>
            <a:endParaRPr lang="en-US" sz="1530" kern="0" dirty="0">
              <a:gradFill>
                <a:gsLst>
                  <a:gs pos="0">
                    <a:srgbClr val="FFFFFF"/>
                  </a:gs>
                  <a:gs pos="100000">
                    <a:srgbClr val="FFFFFF"/>
                  </a:gs>
                </a:gsLst>
                <a:lin ang="5400000" scaled="0"/>
              </a:gradFill>
              <a:latin typeface="Segoe UI"/>
            </a:endParaRPr>
          </a:p>
        </p:txBody>
      </p:sp>
      <p:sp>
        <p:nvSpPr>
          <p:cNvPr id="7" name="TextBox 6">
            <a:extLst>
              <a:ext uri="{FF2B5EF4-FFF2-40B4-BE49-F238E27FC236}">
                <a16:creationId xmlns:a16="http://schemas.microsoft.com/office/drawing/2014/main" id="{F673F0BC-F3E3-4D12-AA16-3C8AF82AB2E9}"/>
              </a:ext>
            </a:extLst>
          </p:cNvPr>
          <p:cNvSpPr txBox="1"/>
          <p:nvPr/>
        </p:nvSpPr>
        <p:spPr>
          <a:xfrm>
            <a:off x="649419" y="1446496"/>
            <a:ext cx="3183837" cy="522662"/>
          </a:xfrm>
          <a:prstGeom prst="rect">
            <a:avLst/>
          </a:prstGeom>
          <a:noFill/>
        </p:spPr>
        <p:txBody>
          <a:bodyPr wrap="square" lIns="139871" tIns="111896" rIns="139871" bIns="111896" rtlCol="0">
            <a:spAutoFit/>
          </a:bodyPr>
          <a:lstStyle/>
          <a:p>
            <a:pPr defTabSz="713082">
              <a:lnSpc>
                <a:spcPct val="90000"/>
              </a:lnSpc>
              <a:defRPr/>
            </a:pPr>
            <a:r>
              <a:rPr lang="en-US" sz="2142" kern="0" dirty="0">
                <a:solidFill>
                  <a:srgbClr val="FFFF00"/>
                </a:solidFill>
                <a:latin typeface="Calibri" panose="020F0502020204030204"/>
              </a:rPr>
              <a:t>The Formal Definition:</a:t>
            </a:r>
            <a:endParaRPr lang="en-US" sz="2448" kern="0" dirty="0">
              <a:solidFill>
                <a:srgbClr val="FFFF00"/>
              </a:solidFill>
              <a:latin typeface="Calibri" panose="020F0502020204030204"/>
            </a:endParaRPr>
          </a:p>
        </p:txBody>
      </p:sp>
      <p:sp>
        <p:nvSpPr>
          <p:cNvPr id="8" name="Rectangle 7">
            <a:extLst>
              <a:ext uri="{FF2B5EF4-FFF2-40B4-BE49-F238E27FC236}">
                <a16:creationId xmlns:a16="http://schemas.microsoft.com/office/drawing/2014/main" id="{3C691905-4813-4D46-AF62-D448FEFAB45A}"/>
              </a:ext>
            </a:extLst>
          </p:cNvPr>
          <p:cNvSpPr/>
          <p:nvPr/>
        </p:nvSpPr>
        <p:spPr>
          <a:xfrm>
            <a:off x="741987" y="1945294"/>
            <a:ext cx="5520831" cy="1740541"/>
          </a:xfrm>
          <a:prstGeom prst="rect">
            <a:avLst/>
          </a:prstGeom>
        </p:spPr>
        <p:txBody>
          <a:bodyPr wrap="square">
            <a:spAutoFit/>
          </a:bodyPr>
          <a:lstStyle/>
          <a:p>
            <a:pPr defTabSz="699448">
              <a:defRPr/>
            </a:pPr>
            <a:r>
              <a:rPr lang="en-US" sz="2142" kern="0" dirty="0">
                <a:solidFill>
                  <a:sysClr val="windowText" lastClr="000000"/>
                </a:solidFill>
                <a:latin typeface="Calibri" panose="020F0502020204030204"/>
              </a:rPr>
              <a:t>“A computer program is said to learn from experience</a:t>
            </a:r>
            <a:r>
              <a:rPr lang="en-US" sz="2142" kern="0" dirty="0">
                <a:solidFill>
                  <a:srgbClr val="FFFF00"/>
                </a:solidFill>
                <a:latin typeface="Calibri" panose="020F0502020204030204"/>
              </a:rPr>
              <a:t> E </a:t>
            </a:r>
            <a:r>
              <a:rPr lang="en-US" sz="2142" kern="0" dirty="0">
                <a:solidFill>
                  <a:sysClr val="windowText" lastClr="000000"/>
                </a:solidFill>
                <a:latin typeface="Calibri" panose="020F0502020204030204"/>
              </a:rPr>
              <a:t>with respect to some class of tasks </a:t>
            </a:r>
            <a:r>
              <a:rPr lang="en-US" sz="2142" kern="0" dirty="0">
                <a:solidFill>
                  <a:srgbClr val="FFFF00"/>
                </a:solidFill>
                <a:latin typeface="Calibri" panose="020F0502020204030204"/>
              </a:rPr>
              <a:t>T </a:t>
            </a:r>
            <a:r>
              <a:rPr lang="en-US" sz="2142" kern="0" dirty="0">
                <a:solidFill>
                  <a:sysClr val="windowText" lastClr="000000"/>
                </a:solidFill>
                <a:latin typeface="Calibri" panose="020F0502020204030204"/>
              </a:rPr>
              <a:t>and performance measure </a:t>
            </a:r>
            <a:r>
              <a:rPr lang="en-US" sz="2142" kern="0" dirty="0">
                <a:solidFill>
                  <a:srgbClr val="FFFF00"/>
                </a:solidFill>
                <a:latin typeface="Calibri" panose="020F0502020204030204"/>
              </a:rPr>
              <a:t>P </a:t>
            </a:r>
            <a:r>
              <a:rPr lang="en-US" sz="2142" kern="0" dirty="0">
                <a:solidFill>
                  <a:sysClr val="windowText" lastClr="000000"/>
                </a:solidFill>
                <a:latin typeface="Calibri" panose="020F0502020204030204"/>
              </a:rPr>
              <a:t>if its performance at tasks in </a:t>
            </a:r>
            <a:r>
              <a:rPr lang="en-US" sz="2142" kern="0" dirty="0">
                <a:solidFill>
                  <a:srgbClr val="FFFF00"/>
                </a:solidFill>
                <a:latin typeface="Calibri" panose="020F0502020204030204"/>
              </a:rPr>
              <a:t>T</a:t>
            </a:r>
            <a:r>
              <a:rPr lang="en-US" sz="2142" kern="0" dirty="0">
                <a:solidFill>
                  <a:sysClr val="windowText" lastClr="000000"/>
                </a:solidFill>
                <a:latin typeface="Calibri" panose="020F0502020204030204"/>
              </a:rPr>
              <a:t>, as measured by </a:t>
            </a:r>
            <a:r>
              <a:rPr lang="en-US" sz="2142" kern="0" dirty="0">
                <a:solidFill>
                  <a:srgbClr val="FFFF00"/>
                </a:solidFill>
                <a:latin typeface="Calibri" panose="020F0502020204030204"/>
              </a:rPr>
              <a:t>P</a:t>
            </a:r>
            <a:r>
              <a:rPr lang="en-US" sz="2142" kern="0" dirty="0">
                <a:solidFill>
                  <a:sysClr val="windowText" lastClr="000000"/>
                </a:solidFill>
                <a:latin typeface="Calibri" panose="020F0502020204030204"/>
              </a:rPr>
              <a:t>, improves with experience </a:t>
            </a:r>
            <a:r>
              <a:rPr lang="en-US" sz="2142" kern="0" dirty="0">
                <a:solidFill>
                  <a:srgbClr val="FFFF00"/>
                </a:solidFill>
                <a:latin typeface="Calibri" panose="020F0502020204030204"/>
              </a:rPr>
              <a:t>E</a:t>
            </a:r>
            <a:r>
              <a:rPr lang="en-US" sz="2142" kern="0" dirty="0">
                <a:solidFill>
                  <a:sysClr val="windowText" lastClr="000000"/>
                </a:solidFill>
                <a:latin typeface="Calibri" panose="020F0502020204030204"/>
              </a:rPr>
              <a:t>.”</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2"/>
          <a:stretch>
            <a:fillRect/>
          </a:stretch>
        </p:blipFill>
        <p:spPr>
          <a:xfrm>
            <a:off x="6536147" y="1710772"/>
            <a:ext cx="1536003" cy="2220527"/>
          </a:xfrm>
          <a:prstGeom prst="rect">
            <a:avLst/>
          </a:prstGeom>
        </p:spPr>
      </p:pic>
      <p:sp>
        <p:nvSpPr>
          <p:cNvPr id="10" name="Title 1">
            <a:extLst>
              <a:ext uri="{FF2B5EF4-FFF2-40B4-BE49-F238E27FC236}">
                <a16:creationId xmlns:a16="http://schemas.microsoft.com/office/drawing/2014/main" id="{53D6D4E9-9F78-4CA6-A264-856F0669878E}"/>
              </a:ext>
            </a:extLst>
          </p:cNvPr>
          <p:cNvSpPr>
            <a:spLocks noGrp="1"/>
          </p:cNvSpPr>
          <p:nvPr>
            <p:ph type="title"/>
          </p:nvPr>
        </p:nvSpPr>
        <p:spPr>
          <a:xfrm>
            <a:off x="0" y="-28366"/>
            <a:ext cx="5845311" cy="726799"/>
          </a:xfrm>
        </p:spPr>
        <p:txBody>
          <a:bodyPr>
            <a:normAutofit/>
          </a:bodyPr>
          <a:lstStyle/>
          <a:p>
            <a:r>
              <a:rPr lang="en-US" sz="3000" dirty="0"/>
              <a:t>Machine Learning</a:t>
            </a:r>
          </a:p>
        </p:txBody>
      </p:sp>
    </p:spTree>
    <p:extLst>
      <p:ext uri="{BB962C8B-B14F-4D97-AF65-F5344CB8AC3E}">
        <p14:creationId xmlns:p14="http://schemas.microsoft.com/office/powerpoint/2010/main" val="219598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a:xfrm>
            <a:off x="0" y="-28366"/>
            <a:ext cx="5845311" cy="726799"/>
          </a:xfrm>
        </p:spPr>
        <p:txBody>
          <a:bodyPr>
            <a:normAutofit/>
          </a:bodyPr>
          <a:lstStyle/>
          <a:p>
            <a:r>
              <a:rPr lang="en-US" sz="3000" dirty="0"/>
              <a:t>Machine Learning Simplified</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2">
            <a:duotone>
              <a:schemeClr val="accent2">
                <a:shade val="45000"/>
                <a:satMod val="135000"/>
              </a:schemeClr>
              <a:prstClr val="white"/>
            </a:duotone>
          </a:blip>
          <a:stretch>
            <a:fillRect/>
          </a:stretch>
        </p:blipFill>
        <p:spPr>
          <a:xfrm>
            <a:off x="363089" y="773704"/>
            <a:ext cx="591068" cy="854479"/>
          </a:xfrm>
          <a:prstGeom prst="rect">
            <a:avLst/>
          </a:prstGeom>
        </p:spPr>
      </p:pic>
      <p:sp>
        <p:nvSpPr>
          <p:cNvPr id="17" name="Rectangle 16">
            <a:extLst>
              <a:ext uri="{FF2B5EF4-FFF2-40B4-BE49-F238E27FC236}">
                <a16:creationId xmlns:a16="http://schemas.microsoft.com/office/drawing/2014/main" id="{39895B65-3428-7D49-8B9E-8ADD8DFDE27B}"/>
              </a:ext>
            </a:extLst>
          </p:cNvPr>
          <p:cNvSpPr/>
          <p:nvPr/>
        </p:nvSpPr>
        <p:spPr>
          <a:xfrm>
            <a:off x="5713069" y="959829"/>
            <a:ext cx="2020750" cy="1962076"/>
          </a:xfrm>
          <a:prstGeom prst="rect">
            <a:avLst/>
          </a:prstGeom>
        </p:spPr>
        <p:txBody>
          <a:bodyPr wrap="square">
            <a:spAutoFit/>
          </a:bodyPr>
          <a:lstStyle/>
          <a:p>
            <a:pPr defTabSz="685800"/>
            <a:r>
              <a:rPr lang="en-US" sz="1350" b="1" kern="0" dirty="0">
                <a:solidFill>
                  <a:sysClr val="windowText" lastClr="000000"/>
                </a:solidFill>
                <a:latin typeface="Calibri" panose="020F0502020204030204"/>
              </a:rPr>
              <a:t>Model - </a:t>
            </a:r>
            <a:r>
              <a:rPr lang="en-US" sz="1350" i="1" kern="0" dirty="0">
                <a:solidFill>
                  <a:sysClr val="windowText" lastClr="000000"/>
                </a:solidFill>
                <a:latin typeface="Calibri" panose="020F0502020204030204"/>
              </a:rPr>
              <a:t>If</a:t>
            </a:r>
            <a:r>
              <a:rPr lang="en-US" sz="1350" b="1" kern="0" dirty="0">
                <a:solidFill>
                  <a:sysClr val="windowText" lastClr="000000"/>
                </a:solidFill>
                <a:latin typeface="Calibri" panose="020F0502020204030204"/>
              </a:rPr>
              <a:t>:</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Open top = </a:t>
            </a:r>
            <a:r>
              <a:rPr lang="en-US" sz="1350" i="1" kern="0" dirty="0">
                <a:solidFill>
                  <a:sysClr val="windowText" lastClr="000000"/>
                </a:solidFill>
                <a:latin typeface="Calibri" panose="020F0502020204030204"/>
              </a:rPr>
              <a:t>TRUE</a:t>
            </a:r>
            <a:r>
              <a:rPr lang="en-US" sz="1350" kern="0" dirty="0">
                <a:solidFill>
                  <a:sysClr val="windowText" lastClr="000000"/>
                </a:solidFill>
                <a:latin typeface="Calibri" panose="020F0502020204030204"/>
              </a:rPr>
              <a:t> </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Closed bottom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Holds liquid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Hand-sized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a:t>
            </a:r>
          </a:p>
          <a:p>
            <a:pPr marL="214313" indent="-214313" defTabSz="685800">
              <a:buFont typeface="Arial" panose="020B0604020202020204" pitchFamily="34" charset="0"/>
              <a:buChar char="•"/>
            </a:pPr>
            <a:endParaRPr lang="en-US" sz="1350" kern="0" dirty="0">
              <a:solidFill>
                <a:sysClr val="windowText" lastClr="000000"/>
              </a:solidFill>
              <a:latin typeface="Calibri" panose="020F0502020204030204"/>
            </a:endParaRPr>
          </a:p>
          <a:p>
            <a:pPr defTabSz="685800"/>
            <a:r>
              <a:rPr lang="en-US" sz="1350" i="1" kern="0" dirty="0">
                <a:solidFill>
                  <a:sysClr val="windowText" lastClr="000000"/>
                </a:solidFill>
                <a:latin typeface="Calibri" panose="020F0502020204030204"/>
              </a:rPr>
              <a:t>Then</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CUP = TRUE</a:t>
            </a:r>
            <a:endParaRPr lang="en-US" sz="1350" dirty="0">
              <a:solidFill>
                <a:prstClr val="black"/>
              </a:solidFill>
              <a:latin typeface="Calibri" panose="020F0502020204030204"/>
            </a:endParaRPr>
          </a:p>
        </p:txBody>
      </p:sp>
      <p:pic>
        <p:nvPicPr>
          <p:cNvPr id="1034" name="Picture 10" descr="See the source image">
            <a:extLst>
              <a:ext uri="{FF2B5EF4-FFF2-40B4-BE49-F238E27FC236}">
                <a16:creationId xmlns:a16="http://schemas.microsoft.com/office/drawing/2014/main" id="{DD770DA9-764E-AD40-95B2-F7D2C56A6D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4986" y="3347134"/>
            <a:ext cx="756915" cy="76061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A2CA280-1201-1A45-B1C0-F35B7412B869}"/>
              </a:ext>
            </a:extLst>
          </p:cNvPr>
          <p:cNvSpPr/>
          <p:nvPr/>
        </p:nvSpPr>
        <p:spPr>
          <a:xfrm>
            <a:off x="7291519" y="3269156"/>
            <a:ext cx="1708066" cy="715581"/>
          </a:xfrm>
          <a:prstGeom prst="rect">
            <a:avLst/>
          </a:prstGeom>
        </p:spPr>
        <p:txBody>
          <a:bodyPr wrap="square">
            <a:spAutoFit/>
          </a:bodyPr>
          <a:lstStyle/>
          <a:p>
            <a:pPr defTabSz="685800"/>
            <a:r>
              <a:rPr lang="en-US" sz="1350" b="1" kern="0" dirty="0">
                <a:solidFill>
                  <a:srgbClr val="70AD47">
                    <a:lumMod val="50000"/>
                  </a:srgbClr>
                </a:solidFill>
                <a:latin typeface="Calibri" panose="020F0502020204030204"/>
              </a:rPr>
              <a:t>Score :</a:t>
            </a:r>
          </a:p>
          <a:p>
            <a:pPr marL="214313" indent="-214313" defTabSz="685800">
              <a:buFont typeface="Arial" panose="020B0604020202020204" pitchFamily="34" charset="0"/>
              <a:buChar char="•"/>
            </a:pPr>
            <a:r>
              <a:rPr lang="en-US" sz="1350" kern="0" dirty="0">
                <a:solidFill>
                  <a:srgbClr val="70AD47">
                    <a:lumMod val="50000"/>
                  </a:srgbClr>
                </a:solidFill>
                <a:latin typeface="Calibri" panose="020F0502020204030204"/>
              </a:rPr>
              <a:t>CUP = TRUE</a:t>
            </a:r>
          </a:p>
          <a:p>
            <a:pPr marL="214313" indent="-214313" defTabSz="685800">
              <a:buFont typeface="Arial" panose="020B0604020202020204" pitchFamily="34" charset="0"/>
              <a:buChar char="•"/>
            </a:pPr>
            <a:r>
              <a:rPr lang="en-US" sz="1350" kern="0" dirty="0">
                <a:solidFill>
                  <a:srgbClr val="70AD47">
                    <a:lumMod val="50000"/>
                  </a:srgbClr>
                </a:solidFill>
                <a:latin typeface="Calibri" panose="020F0502020204030204"/>
              </a:rPr>
              <a:t>CERTAINTY = 90%</a:t>
            </a:r>
            <a:endParaRPr lang="en-US" sz="1350" dirty="0">
              <a:solidFill>
                <a:srgbClr val="70AD47">
                  <a:lumMod val="50000"/>
                </a:srgbClr>
              </a:solidFill>
              <a:latin typeface="Calibri" panose="020F0502020204030204"/>
            </a:endParaRPr>
          </a:p>
        </p:txBody>
      </p:sp>
      <p:graphicFrame>
        <p:nvGraphicFramePr>
          <p:cNvPr id="7" name="Table 6">
            <a:extLst>
              <a:ext uri="{FF2B5EF4-FFF2-40B4-BE49-F238E27FC236}">
                <a16:creationId xmlns:a16="http://schemas.microsoft.com/office/drawing/2014/main" id="{BB16AC63-4874-49A6-81DB-01BBCF4FE4F4}"/>
              </a:ext>
            </a:extLst>
          </p:cNvPr>
          <p:cNvGraphicFramePr>
            <a:graphicFrameLocks noGrp="1"/>
          </p:cNvGraphicFramePr>
          <p:nvPr/>
        </p:nvGraphicFramePr>
        <p:xfrm>
          <a:off x="341702" y="2055587"/>
          <a:ext cx="4355664" cy="2129027"/>
        </p:xfrm>
        <a:graphic>
          <a:graphicData uri="http://schemas.openxmlformats.org/drawingml/2006/table">
            <a:tbl>
              <a:tblPr firstRow="1" bandRow="1">
                <a:tableStyleId>{93296810-A885-4BE3-A3E7-6D5BEEA58F35}</a:tableStyleId>
              </a:tblPr>
              <a:tblGrid>
                <a:gridCol w="688124">
                  <a:extLst>
                    <a:ext uri="{9D8B030D-6E8A-4147-A177-3AD203B41FA5}">
                      <a16:colId xmlns:a16="http://schemas.microsoft.com/office/drawing/2014/main" val="1306242318"/>
                    </a:ext>
                  </a:extLst>
                </a:gridCol>
                <a:gridCol w="678346">
                  <a:extLst>
                    <a:ext uri="{9D8B030D-6E8A-4147-A177-3AD203B41FA5}">
                      <a16:colId xmlns:a16="http://schemas.microsoft.com/office/drawing/2014/main" val="4095289768"/>
                    </a:ext>
                  </a:extLst>
                </a:gridCol>
                <a:gridCol w="931793">
                  <a:extLst>
                    <a:ext uri="{9D8B030D-6E8A-4147-A177-3AD203B41FA5}">
                      <a16:colId xmlns:a16="http://schemas.microsoft.com/office/drawing/2014/main" val="3564290962"/>
                    </a:ext>
                  </a:extLst>
                </a:gridCol>
                <a:gridCol w="812524">
                  <a:extLst>
                    <a:ext uri="{9D8B030D-6E8A-4147-A177-3AD203B41FA5}">
                      <a16:colId xmlns:a16="http://schemas.microsoft.com/office/drawing/2014/main" val="3843376304"/>
                    </a:ext>
                  </a:extLst>
                </a:gridCol>
                <a:gridCol w="764071">
                  <a:extLst>
                    <a:ext uri="{9D8B030D-6E8A-4147-A177-3AD203B41FA5}">
                      <a16:colId xmlns:a16="http://schemas.microsoft.com/office/drawing/2014/main" val="121138192"/>
                    </a:ext>
                  </a:extLst>
                </a:gridCol>
                <a:gridCol w="480806">
                  <a:extLst>
                    <a:ext uri="{9D8B030D-6E8A-4147-A177-3AD203B41FA5}">
                      <a16:colId xmlns:a16="http://schemas.microsoft.com/office/drawing/2014/main" val="3464737300"/>
                    </a:ext>
                  </a:extLst>
                </a:gridCol>
              </a:tblGrid>
              <a:tr h="278130">
                <a:tc>
                  <a:txBody>
                    <a:bodyPr/>
                    <a:lstStyle/>
                    <a:p>
                      <a:r>
                        <a:rPr lang="en-US" sz="1100" dirty="0"/>
                        <a:t>Image</a:t>
                      </a:r>
                    </a:p>
                  </a:txBody>
                  <a:tcPr marL="68580" marR="68580" marT="34290" marB="34290"/>
                </a:tc>
                <a:tc>
                  <a:txBody>
                    <a:bodyPr/>
                    <a:lstStyle/>
                    <a:p>
                      <a:r>
                        <a:rPr lang="en-US" sz="1100" dirty="0" err="1"/>
                        <a:t>OpenTop</a:t>
                      </a:r>
                      <a:endParaRPr lang="en-US" sz="1100" dirty="0"/>
                    </a:p>
                  </a:txBody>
                  <a:tcPr marL="68580" marR="68580" marT="34290" marB="34290"/>
                </a:tc>
                <a:tc>
                  <a:txBody>
                    <a:bodyPr/>
                    <a:lstStyle/>
                    <a:p>
                      <a:r>
                        <a:rPr lang="en-US" sz="1100" dirty="0" err="1"/>
                        <a:t>ClosedBottom</a:t>
                      </a:r>
                      <a:endParaRPr lang="en-US" sz="1100" dirty="0"/>
                    </a:p>
                  </a:txBody>
                  <a:tcPr marL="68580" marR="68580" marT="34290" marB="34290"/>
                </a:tc>
                <a:tc>
                  <a:txBody>
                    <a:bodyPr/>
                    <a:lstStyle/>
                    <a:p>
                      <a:r>
                        <a:rPr lang="en-US" sz="1100" dirty="0" err="1"/>
                        <a:t>HoldsLiquid</a:t>
                      </a:r>
                      <a:endParaRPr lang="en-US" sz="1100" dirty="0"/>
                    </a:p>
                  </a:txBody>
                  <a:tcPr marL="68580" marR="68580" marT="34290" marB="34290"/>
                </a:tc>
                <a:tc>
                  <a:txBody>
                    <a:bodyPr/>
                    <a:lstStyle/>
                    <a:p>
                      <a:r>
                        <a:rPr lang="en-US" sz="1100" dirty="0"/>
                        <a:t>Hand-Sized</a:t>
                      </a:r>
                    </a:p>
                  </a:txBody>
                  <a:tcPr marL="68580" marR="68580" marT="34290" marB="34290"/>
                </a:tc>
                <a:tc>
                  <a:txBody>
                    <a:bodyPr/>
                    <a:lstStyle/>
                    <a:p>
                      <a:r>
                        <a:rPr lang="en-US" sz="1100" dirty="0" err="1">
                          <a:solidFill>
                            <a:schemeClr val="tx1"/>
                          </a:solidFill>
                        </a:rPr>
                        <a:t>IsCup</a:t>
                      </a:r>
                      <a:endParaRPr lang="en-US" sz="1100" dirty="0">
                        <a:solidFill>
                          <a:schemeClr val="tx1"/>
                        </a:solidFill>
                      </a:endParaRPr>
                    </a:p>
                  </a:txBody>
                  <a:tcPr marL="68580" marR="68580" marT="34290" marB="34290">
                    <a:solidFill>
                      <a:schemeClr val="bg1">
                        <a:lumMod val="65000"/>
                      </a:schemeClr>
                    </a:solidFill>
                  </a:tcPr>
                </a:tc>
                <a:extLst>
                  <a:ext uri="{0D108BD9-81ED-4DB2-BD59-A6C34878D82A}">
                    <a16:rowId xmlns:a16="http://schemas.microsoft.com/office/drawing/2014/main" val="168109684"/>
                  </a:ext>
                </a:extLst>
              </a:tr>
              <a:tr h="353567">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3589787589"/>
                  </a:ext>
                </a:extLst>
              </a:tr>
              <a:tr h="342900">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1187741603"/>
                  </a:ext>
                </a:extLst>
              </a:tr>
              <a:tr h="402535">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1844098642"/>
                  </a:ext>
                </a:extLst>
              </a:tr>
              <a:tr h="626165">
                <a:tc>
                  <a:txBody>
                    <a:bodyPr/>
                    <a:lstStyle/>
                    <a:p>
                      <a:endParaRPr lang="en-US" sz="1100" dirty="0"/>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solidFill>
                      <a:schemeClr val="bg1">
                        <a:lumMod val="65000"/>
                      </a:schemeClr>
                    </a:solidFill>
                  </a:tcPr>
                </a:tc>
                <a:extLst>
                  <a:ext uri="{0D108BD9-81ED-4DB2-BD59-A6C34878D82A}">
                    <a16:rowId xmlns:a16="http://schemas.microsoft.com/office/drawing/2014/main" val="567635676"/>
                  </a:ext>
                </a:extLst>
              </a:tr>
            </a:tbl>
          </a:graphicData>
        </a:graphic>
      </p:graphicFrame>
      <p:pic>
        <p:nvPicPr>
          <p:cNvPr id="8" name="Picture 7">
            <a:extLst>
              <a:ext uri="{FF2B5EF4-FFF2-40B4-BE49-F238E27FC236}">
                <a16:creationId xmlns:a16="http://schemas.microsoft.com/office/drawing/2014/main" id="{60866431-C349-4E8C-8E60-2B82D2E28ACC}"/>
              </a:ext>
            </a:extLst>
          </p:cNvPr>
          <p:cNvPicPr>
            <a:picLocks noChangeAspect="1"/>
          </p:cNvPicPr>
          <p:nvPr/>
        </p:nvPicPr>
        <p:blipFill>
          <a:blip r:embed="rId4"/>
          <a:stretch>
            <a:fillRect/>
          </a:stretch>
        </p:blipFill>
        <p:spPr>
          <a:xfrm>
            <a:off x="530855" y="2355340"/>
            <a:ext cx="320068" cy="292634"/>
          </a:xfrm>
          <a:prstGeom prst="rect">
            <a:avLst/>
          </a:prstGeom>
        </p:spPr>
      </p:pic>
      <p:pic>
        <p:nvPicPr>
          <p:cNvPr id="1028" name="Picture 4" descr="See the source image">
            <a:extLst>
              <a:ext uri="{FF2B5EF4-FFF2-40B4-BE49-F238E27FC236}">
                <a16:creationId xmlns:a16="http://schemas.microsoft.com/office/drawing/2014/main" id="{348448E9-A225-444F-A424-957C4E6735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8647" y="3024321"/>
            <a:ext cx="361587" cy="4080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EAFCF5D1-84DF-4D4A-A98B-BF241A23377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8647" y="2629765"/>
            <a:ext cx="412275" cy="3945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D53B0B3A-A8A0-AD4F-9DA5-CB3AC40CEA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3090" y="3418877"/>
            <a:ext cx="563390" cy="5633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BECD4F0-67F0-4398-86CB-01F891DFA828}"/>
              </a:ext>
            </a:extLst>
          </p:cNvPr>
          <p:cNvSpPr/>
          <p:nvPr/>
        </p:nvSpPr>
        <p:spPr>
          <a:xfrm>
            <a:off x="1895060" y="1652326"/>
            <a:ext cx="805029" cy="300082"/>
          </a:xfrm>
          <a:prstGeom prst="rect">
            <a:avLst/>
          </a:prstGeom>
        </p:spPr>
        <p:txBody>
          <a:bodyPr wrap="none">
            <a:spAutoFit/>
          </a:bodyPr>
          <a:lstStyle/>
          <a:p>
            <a:pPr defTabSz="685800"/>
            <a:r>
              <a:rPr lang="en-US" sz="1350" b="1" kern="0" dirty="0">
                <a:solidFill>
                  <a:srgbClr val="00B050"/>
                </a:solidFill>
                <a:latin typeface="Calibri" panose="020F0502020204030204"/>
              </a:rPr>
              <a:t>Features</a:t>
            </a:r>
            <a:endParaRPr lang="en-US" sz="1350" dirty="0">
              <a:solidFill>
                <a:srgbClr val="00B050"/>
              </a:solidFill>
              <a:latin typeface="Calibri" panose="020F0502020204030204"/>
            </a:endParaRPr>
          </a:p>
        </p:txBody>
      </p:sp>
      <p:sp>
        <p:nvSpPr>
          <p:cNvPr id="21" name="Rectangle 20">
            <a:extLst>
              <a:ext uri="{FF2B5EF4-FFF2-40B4-BE49-F238E27FC236}">
                <a16:creationId xmlns:a16="http://schemas.microsoft.com/office/drawing/2014/main" id="{165EB486-3815-4BC9-B51B-3267F8324EE4}"/>
              </a:ext>
            </a:extLst>
          </p:cNvPr>
          <p:cNvSpPr/>
          <p:nvPr/>
        </p:nvSpPr>
        <p:spPr>
          <a:xfrm>
            <a:off x="4178954" y="1652326"/>
            <a:ext cx="566181" cy="300082"/>
          </a:xfrm>
          <a:prstGeom prst="rect">
            <a:avLst/>
          </a:prstGeom>
        </p:spPr>
        <p:txBody>
          <a:bodyPr wrap="none">
            <a:spAutoFit/>
          </a:bodyPr>
          <a:lstStyle/>
          <a:p>
            <a:pPr defTabSz="685800"/>
            <a:r>
              <a:rPr lang="en-US" sz="1350" b="1" kern="0" dirty="0">
                <a:solidFill>
                  <a:sysClr val="windowText" lastClr="000000"/>
                </a:solidFill>
                <a:latin typeface="Calibri" panose="020F0502020204030204"/>
              </a:rPr>
              <a:t>Label</a:t>
            </a:r>
            <a:endParaRPr lang="en-US" sz="1350" dirty="0">
              <a:solidFill>
                <a:prstClr val="black"/>
              </a:solidFill>
              <a:latin typeface="Calibri" panose="020F0502020204030204"/>
            </a:endParaRPr>
          </a:p>
        </p:txBody>
      </p:sp>
      <p:pic>
        <p:nvPicPr>
          <p:cNvPr id="12" name="Picture 11">
            <a:extLst>
              <a:ext uri="{FF2B5EF4-FFF2-40B4-BE49-F238E27FC236}">
                <a16:creationId xmlns:a16="http://schemas.microsoft.com/office/drawing/2014/main" id="{5AEA6C37-FB68-284C-AD0B-207EA68D0414}"/>
              </a:ext>
            </a:extLst>
          </p:cNvPr>
          <p:cNvPicPr>
            <a:picLocks noChangeAspect="1"/>
          </p:cNvPicPr>
          <p:nvPr/>
        </p:nvPicPr>
        <p:blipFill>
          <a:blip r:embed="rId2">
            <a:duotone>
              <a:prstClr val="black"/>
              <a:schemeClr val="accent6">
                <a:tint val="45000"/>
                <a:satMod val="400000"/>
              </a:schemeClr>
            </a:duotone>
          </a:blip>
          <a:stretch>
            <a:fillRect/>
          </a:stretch>
        </p:blipFill>
        <p:spPr>
          <a:xfrm>
            <a:off x="7291519" y="2333343"/>
            <a:ext cx="500737" cy="723893"/>
          </a:xfrm>
          <a:prstGeom prst="rect">
            <a:avLst/>
          </a:prstGeom>
        </p:spPr>
      </p:pic>
    </p:spTree>
    <p:extLst>
      <p:ext uri="{BB962C8B-B14F-4D97-AF65-F5344CB8AC3E}">
        <p14:creationId xmlns:p14="http://schemas.microsoft.com/office/powerpoint/2010/main" val="360491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fade">
                                      <p:cBhvr>
                                        <p:cTn id="31" dur="500"/>
                                        <p:tgtEl>
                                          <p:spTgt spid="1030"/>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fade">
                                      <p:cBhvr>
                                        <p:cTn id="35" dur="500"/>
                                        <p:tgtEl>
                                          <p:spTgt spid="1028"/>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032"/>
                                        </p:tgtEl>
                                        <p:attrNameLst>
                                          <p:attrName>style.visibility</p:attrName>
                                        </p:attrNameLst>
                                      </p:cBhvr>
                                      <p:to>
                                        <p:strVal val="visible"/>
                                      </p:to>
                                    </p:set>
                                    <p:animEffect transition="in" filter="fade">
                                      <p:cBhvr>
                                        <p:cTn id="39" dur="500"/>
                                        <p:tgtEl>
                                          <p:spTgt spid="10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34"/>
                                        </p:tgtEl>
                                        <p:attrNameLst>
                                          <p:attrName>style.visibility</p:attrName>
                                        </p:attrNameLst>
                                      </p:cBhvr>
                                      <p:to>
                                        <p:strVal val="visible"/>
                                      </p:to>
                                    </p:set>
                                    <p:animEffect transition="in" filter="fade">
                                      <p:cBhvr>
                                        <p:cTn id="53" dur="500"/>
                                        <p:tgtEl>
                                          <p:spTgt spid="103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9"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A78B0FF-DCC5-407F-88E0-E4DB9714D62F}"/>
              </a:ext>
            </a:extLst>
          </p:cNvPr>
          <p:cNvGrpSpPr/>
          <p:nvPr/>
        </p:nvGrpSpPr>
        <p:grpSpPr>
          <a:xfrm>
            <a:off x="6964862" y="1142375"/>
            <a:ext cx="1568969" cy="1381190"/>
            <a:chOff x="9114826" y="1028279"/>
            <a:chExt cx="2845209" cy="2504685"/>
          </a:xfrm>
        </p:grpSpPr>
        <p:sp>
          <p:nvSpPr>
            <p:cNvPr id="5" name="TextBox 4">
              <a:extLst>
                <a:ext uri="{FF2B5EF4-FFF2-40B4-BE49-F238E27FC236}">
                  <a16:creationId xmlns:a16="http://schemas.microsoft.com/office/drawing/2014/main" id="{225828E5-F2FB-4C92-9246-EABBF12EC685}"/>
                </a:ext>
              </a:extLst>
            </p:cNvPr>
            <p:cNvSpPr txBox="1"/>
            <p:nvPr/>
          </p:nvSpPr>
          <p:spPr>
            <a:xfrm>
              <a:off x="9114826" y="1028279"/>
              <a:ext cx="2845209" cy="1348314"/>
            </a:xfrm>
            <a:prstGeom prst="rect">
              <a:avLst/>
            </a:prstGeom>
            <a:solidFill>
              <a:srgbClr val="FFFFFF"/>
            </a:solidFill>
          </p:spPr>
          <p:txBody>
            <a:bodyPr wrap="square" lIns="100834" tIns="80667" rIns="100834" bIns="80667" rtlCol="0">
              <a:spAutoFit/>
            </a:bodyPr>
            <a:lstStyle/>
            <a:p>
              <a:pPr algn="ctr" defTabSz="514099">
                <a:lnSpc>
                  <a:spcPct val="90000"/>
                </a:lnSpc>
                <a:defRPr/>
              </a:pPr>
              <a:r>
                <a:rPr lang="en-US" sz="1544" kern="0" dirty="0">
                  <a:solidFill>
                    <a:srgbClr val="C00000"/>
                  </a:solidFill>
                  <a:latin typeface="Segoe UI"/>
                </a:rPr>
                <a:t>Which group</a:t>
              </a:r>
            </a:p>
            <a:p>
              <a:pPr algn="ctr" defTabSz="514099">
                <a:lnSpc>
                  <a:spcPct val="90000"/>
                </a:lnSpc>
                <a:defRPr/>
              </a:pPr>
              <a:r>
                <a:rPr lang="en-US" sz="1324" kern="0" dirty="0">
                  <a:solidFill>
                    <a:srgbClr val="7030A0"/>
                  </a:solidFill>
                  <a:latin typeface="Segoe UI"/>
                </a:rPr>
                <a:t>(Clustering,</a:t>
              </a:r>
            </a:p>
            <a:p>
              <a:pPr algn="ctr" defTabSz="514099">
                <a:lnSpc>
                  <a:spcPct val="90000"/>
                </a:lnSpc>
                <a:defRPr/>
              </a:pPr>
              <a:r>
                <a:rPr lang="en-US" sz="1324" kern="0" dirty="0">
                  <a:solidFill>
                    <a:srgbClr val="7030A0"/>
                  </a:solidFill>
                  <a:latin typeface="Segoe UI"/>
                </a:rPr>
                <a:t>Recommender)</a:t>
              </a:r>
            </a:p>
          </p:txBody>
        </p:sp>
        <p:pic>
          <p:nvPicPr>
            <p:cNvPr id="6" name="Picture 5">
              <a:extLst>
                <a:ext uri="{FF2B5EF4-FFF2-40B4-BE49-F238E27FC236}">
                  <a16:creationId xmlns:a16="http://schemas.microsoft.com/office/drawing/2014/main" id="{4F643232-C654-4509-9CE9-B6432CE6D4E0}"/>
                </a:ext>
              </a:extLst>
            </p:cNvPr>
            <p:cNvPicPr>
              <a:picLocks noChangeAspect="1"/>
            </p:cNvPicPr>
            <p:nvPr/>
          </p:nvPicPr>
          <p:blipFill>
            <a:blip r:embed="rId2"/>
            <a:stretch>
              <a:fillRect/>
            </a:stretch>
          </p:blipFill>
          <p:spPr>
            <a:xfrm>
              <a:off x="9523210" y="2339335"/>
              <a:ext cx="1920999" cy="1193629"/>
            </a:xfrm>
            <a:prstGeom prst="rect">
              <a:avLst/>
            </a:prstGeom>
          </p:spPr>
        </p:pic>
      </p:grpSp>
      <p:grpSp>
        <p:nvGrpSpPr>
          <p:cNvPr id="7" name="Group 6">
            <a:extLst>
              <a:ext uri="{FF2B5EF4-FFF2-40B4-BE49-F238E27FC236}">
                <a16:creationId xmlns:a16="http://schemas.microsoft.com/office/drawing/2014/main" id="{0E6BAFBD-ECC5-4DC3-B63E-E1E6398A1939}"/>
              </a:ext>
            </a:extLst>
          </p:cNvPr>
          <p:cNvGrpSpPr/>
          <p:nvPr/>
        </p:nvGrpSpPr>
        <p:grpSpPr>
          <a:xfrm>
            <a:off x="3782869" y="3230236"/>
            <a:ext cx="1578263" cy="1596878"/>
            <a:chOff x="5304734" y="4022823"/>
            <a:chExt cx="2862063" cy="2895821"/>
          </a:xfrm>
        </p:grpSpPr>
        <p:sp>
          <p:nvSpPr>
            <p:cNvPr id="8" name="TextBox 7">
              <a:extLst>
                <a:ext uri="{FF2B5EF4-FFF2-40B4-BE49-F238E27FC236}">
                  <a16:creationId xmlns:a16="http://schemas.microsoft.com/office/drawing/2014/main" id="{FDEE8415-B5FE-4C5F-AA7A-466FB44547FE}"/>
                </a:ext>
              </a:extLst>
            </p:cNvPr>
            <p:cNvSpPr txBox="1"/>
            <p:nvPr/>
          </p:nvSpPr>
          <p:spPr>
            <a:xfrm>
              <a:off x="5304734" y="4022823"/>
              <a:ext cx="2862063" cy="1015762"/>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Is it odd </a:t>
              </a:r>
            </a:p>
            <a:p>
              <a:pPr algn="ctr" defTabSz="514099">
                <a:lnSpc>
                  <a:spcPct val="90000"/>
                </a:lnSpc>
              </a:pPr>
              <a:r>
                <a:rPr lang="en-US" sz="1324" i="1" dirty="0">
                  <a:solidFill>
                    <a:srgbClr val="7030A0"/>
                  </a:solidFill>
                  <a:latin typeface="Segoe UI"/>
                </a:rPr>
                <a:t>(Anomaly)</a:t>
              </a:r>
              <a:endParaRPr lang="en-US" sz="1544" i="1" dirty="0">
                <a:solidFill>
                  <a:srgbClr val="7030A0"/>
                </a:solidFill>
                <a:latin typeface="Segoe UI"/>
              </a:endParaRPr>
            </a:p>
          </p:txBody>
        </p:sp>
        <p:grpSp>
          <p:nvGrpSpPr>
            <p:cNvPr id="9" name="Group 8">
              <a:extLst>
                <a:ext uri="{FF2B5EF4-FFF2-40B4-BE49-F238E27FC236}">
                  <a16:creationId xmlns:a16="http://schemas.microsoft.com/office/drawing/2014/main" id="{4A5C5994-8B9F-4D63-A973-9B28CD70C1F5}"/>
                </a:ext>
              </a:extLst>
            </p:cNvPr>
            <p:cNvGrpSpPr/>
            <p:nvPr/>
          </p:nvGrpSpPr>
          <p:grpSpPr>
            <a:xfrm>
              <a:off x="5896427" y="5088366"/>
              <a:ext cx="1464734" cy="1830278"/>
              <a:chOff x="3192511" y="4640128"/>
              <a:chExt cx="1481274" cy="2171250"/>
            </a:xfrm>
          </p:grpSpPr>
          <p:pic>
            <p:nvPicPr>
              <p:cNvPr id="10" name="Picture 9">
                <a:extLst>
                  <a:ext uri="{FF2B5EF4-FFF2-40B4-BE49-F238E27FC236}">
                    <a16:creationId xmlns:a16="http://schemas.microsoft.com/office/drawing/2014/main" id="{E959DF1A-47E6-44CE-9978-780A87E3F7FE}"/>
                  </a:ext>
                </a:extLst>
              </p:cNvPr>
              <p:cNvPicPr>
                <a:picLocks noChangeAspect="1"/>
              </p:cNvPicPr>
              <p:nvPr/>
            </p:nvPicPr>
            <p:blipFill>
              <a:blip r:embed="rId3"/>
              <a:stretch>
                <a:fillRect/>
              </a:stretch>
            </p:blipFill>
            <p:spPr>
              <a:xfrm>
                <a:off x="3559365" y="4911411"/>
                <a:ext cx="160110" cy="1899967"/>
              </a:xfrm>
              <a:prstGeom prst="rect">
                <a:avLst/>
              </a:prstGeom>
            </p:spPr>
          </p:pic>
          <p:pic>
            <p:nvPicPr>
              <p:cNvPr id="11" name="Picture 10">
                <a:extLst>
                  <a:ext uri="{FF2B5EF4-FFF2-40B4-BE49-F238E27FC236}">
                    <a16:creationId xmlns:a16="http://schemas.microsoft.com/office/drawing/2014/main" id="{06FE43D4-A6C1-476E-A713-6E00E912BECE}"/>
                  </a:ext>
                </a:extLst>
              </p:cNvPr>
              <p:cNvPicPr>
                <a:picLocks noChangeAspect="1"/>
              </p:cNvPicPr>
              <p:nvPr/>
            </p:nvPicPr>
            <p:blipFill>
              <a:blip r:embed="rId4"/>
              <a:stretch>
                <a:fillRect/>
              </a:stretch>
            </p:blipFill>
            <p:spPr>
              <a:xfrm>
                <a:off x="3192511" y="4640128"/>
                <a:ext cx="225000" cy="2171250"/>
              </a:xfrm>
              <a:prstGeom prst="rect">
                <a:avLst/>
              </a:prstGeom>
            </p:spPr>
          </p:pic>
          <p:pic>
            <p:nvPicPr>
              <p:cNvPr id="12" name="Picture 11">
                <a:extLst>
                  <a:ext uri="{FF2B5EF4-FFF2-40B4-BE49-F238E27FC236}">
                    <a16:creationId xmlns:a16="http://schemas.microsoft.com/office/drawing/2014/main" id="{DC067315-F326-4FEF-A4CA-2A8378BAFDFF}"/>
                  </a:ext>
                </a:extLst>
              </p:cNvPr>
              <p:cNvPicPr>
                <a:picLocks noChangeAspect="1"/>
              </p:cNvPicPr>
              <p:nvPr/>
            </p:nvPicPr>
            <p:blipFill>
              <a:blip r:embed="rId5"/>
              <a:stretch>
                <a:fillRect/>
              </a:stretch>
            </p:blipFill>
            <p:spPr>
              <a:xfrm>
                <a:off x="3861328" y="5101378"/>
                <a:ext cx="180000" cy="1710000"/>
              </a:xfrm>
              <a:prstGeom prst="rect">
                <a:avLst/>
              </a:prstGeom>
            </p:spPr>
          </p:pic>
          <p:pic>
            <p:nvPicPr>
              <p:cNvPr id="13" name="Picture 12">
                <a:extLst>
                  <a:ext uri="{FF2B5EF4-FFF2-40B4-BE49-F238E27FC236}">
                    <a16:creationId xmlns:a16="http://schemas.microsoft.com/office/drawing/2014/main" id="{797768BC-80E5-4FFB-980F-3070CE314AEE}"/>
                  </a:ext>
                </a:extLst>
              </p:cNvPr>
              <p:cNvPicPr>
                <a:picLocks noChangeAspect="1"/>
              </p:cNvPicPr>
              <p:nvPr/>
            </p:nvPicPr>
            <p:blipFill>
              <a:blip r:embed="rId6"/>
              <a:stretch>
                <a:fillRect/>
              </a:stretch>
            </p:blipFill>
            <p:spPr>
              <a:xfrm>
                <a:off x="4183182" y="6035128"/>
                <a:ext cx="180000" cy="776250"/>
              </a:xfrm>
              <a:prstGeom prst="rect">
                <a:avLst/>
              </a:prstGeom>
            </p:spPr>
          </p:pic>
          <p:pic>
            <p:nvPicPr>
              <p:cNvPr id="14" name="Picture 13">
                <a:extLst>
                  <a:ext uri="{FF2B5EF4-FFF2-40B4-BE49-F238E27FC236}">
                    <a16:creationId xmlns:a16="http://schemas.microsoft.com/office/drawing/2014/main" id="{96DEDBBE-33A1-4358-A5B4-49614FAD4B97}"/>
                  </a:ext>
                </a:extLst>
              </p:cNvPr>
              <p:cNvPicPr>
                <a:picLocks noChangeAspect="1"/>
              </p:cNvPicPr>
              <p:nvPr/>
            </p:nvPicPr>
            <p:blipFill>
              <a:blip r:embed="rId7"/>
              <a:stretch>
                <a:fillRect/>
              </a:stretch>
            </p:blipFill>
            <p:spPr>
              <a:xfrm>
                <a:off x="4505035" y="5585128"/>
                <a:ext cx="168750" cy="1226250"/>
              </a:xfrm>
              <a:prstGeom prst="rect">
                <a:avLst/>
              </a:prstGeom>
            </p:spPr>
          </p:pic>
        </p:grpSp>
      </p:grpSp>
      <p:grpSp>
        <p:nvGrpSpPr>
          <p:cNvPr id="15" name="Group 14">
            <a:extLst>
              <a:ext uri="{FF2B5EF4-FFF2-40B4-BE49-F238E27FC236}">
                <a16:creationId xmlns:a16="http://schemas.microsoft.com/office/drawing/2014/main" id="{1D3BD637-B40D-45F1-8BA3-5A29036312DC}"/>
              </a:ext>
            </a:extLst>
          </p:cNvPr>
          <p:cNvGrpSpPr/>
          <p:nvPr/>
        </p:nvGrpSpPr>
        <p:grpSpPr>
          <a:xfrm>
            <a:off x="6937087" y="3017561"/>
            <a:ext cx="1578263" cy="1772741"/>
            <a:chOff x="9097972" y="4006386"/>
            <a:chExt cx="2862063" cy="3214735"/>
          </a:xfrm>
        </p:grpSpPr>
        <p:sp>
          <p:nvSpPr>
            <p:cNvPr id="16" name="TextBox 15">
              <a:extLst>
                <a:ext uri="{FF2B5EF4-FFF2-40B4-BE49-F238E27FC236}">
                  <a16:creationId xmlns:a16="http://schemas.microsoft.com/office/drawing/2014/main" id="{73756987-3B66-4EF0-BEFC-99D4D45DC7F3}"/>
                </a:ext>
              </a:extLst>
            </p:cNvPr>
            <p:cNvSpPr txBox="1"/>
            <p:nvPr/>
          </p:nvSpPr>
          <p:spPr>
            <a:xfrm>
              <a:off x="9097972" y="4006386"/>
              <a:ext cx="2862063" cy="1348315"/>
            </a:xfrm>
            <a:prstGeom prst="rect">
              <a:avLst/>
            </a:prstGeom>
            <a:noFill/>
          </p:spPr>
          <p:txBody>
            <a:bodyPr wrap="square" lIns="100834" tIns="80667" rIns="100834" bIns="80667" rtlCol="0">
              <a:spAutoFit/>
            </a:bodyPr>
            <a:lstStyle/>
            <a:p>
              <a:pPr algn="ctr" defTabSz="514099">
                <a:lnSpc>
                  <a:spcPct val="90000"/>
                </a:lnSpc>
                <a:defRPr/>
              </a:pPr>
              <a:r>
                <a:rPr lang="en-US" sz="1544" kern="0" dirty="0">
                  <a:solidFill>
                    <a:srgbClr val="002050"/>
                  </a:solidFill>
                  <a:latin typeface="Segoe UI"/>
                </a:rPr>
                <a:t>Which action</a:t>
              </a:r>
            </a:p>
            <a:p>
              <a:pPr algn="ctr" defTabSz="514099">
                <a:lnSpc>
                  <a:spcPct val="90000"/>
                </a:lnSpc>
                <a:defRPr/>
              </a:pPr>
              <a:r>
                <a:rPr lang="en-US" sz="1324" kern="0" dirty="0">
                  <a:solidFill>
                    <a:srgbClr val="7030A0"/>
                  </a:solidFill>
                  <a:latin typeface="Segoe UI"/>
                </a:rPr>
                <a:t>(Reinforcement Learning)</a:t>
              </a:r>
              <a:endParaRPr lang="en-US" sz="1544" kern="0" dirty="0">
                <a:solidFill>
                  <a:srgbClr val="7030A0"/>
                </a:solidFill>
                <a:latin typeface="Segoe UI"/>
              </a:endParaRPr>
            </a:p>
          </p:txBody>
        </p:sp>
        <p:pic>
          <p:nvPicPr>
            <p:cNvPr id="17" name="Picture 16">
              <a:extLst>
                <a:ext uri="{FF2B5EF4-FFF2-40B4-BE49-F238E27FC236}">
                  <a16:creationId xmlns:a16="http://schemas.microsoft.com/office/drawing/2014/main" id="{77E1B324-4F6E-4D1E-A58C-D11BDDB2D32C}"/>
                </a:ext>
              </a:extLst>
            </p:cNvPr>
            <p:cNvPicPr>
              <a:picLocks noChangeAspect="1"/>
            </p:cNvPicPr>
            <p:nvPr/>
          </p:nvPicPr>
          <p:blipFill>
            <a:blip r:embed="rId8"/>
            <a:stretch>
              <a:fillRect/>
            </a:stretch>
          </p:blipFill>
          <p:spPr>
            <a:xfrm>
              <a:off x="10307480" y="5645117"/>
              <a:ext cx="406924" cy="1155137"/>
            </a:xfrm>
            <a:prstGeom prst="rect">
              <a:avLst/>
            </a:prstGeom>
          </p:spPr>
        </p:pic>
        <p:sp>
          <p:nvSpPr>
            <p:cNvPr id="18" name="Freeform 3">
              <a:extLst>
                <a:ext uri="{FF2B5EF4-FFF2-40B4-BE49-F238E27FC236}">
                  <a16:creationId xmlns:a16="http://schemas.microsoft.com/office/drawing/2014/main" id="{EA8261D2-9F91-4995-B38C-E9271D05AD38}"/>
                </a:ext>
              </a:extLst>
            </p:cNvPr>
            <p:cNvSpPr/>
            <p:nvPr/>
          </p:nvSpPr>
          <p:spPr bwMode="auto">
            <a:xfrm rot="8332671">
              <a:off x="9475817" y="6230225"/>
              <a:ext cx="57469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38100" cap="flat" cmpd="sng" algn="ctr">
              <a:solidFill>
                <a:srgbClr val="FF0000"/>
              </a:solidFill>
              <a:prstDash val="solid"/>
              <a:headEnd type="none" w="med" len="med"/>
              <a:tailEnd type="none" w="med" len="med"/>
            </a:ln>
            <a:effectLst/>
          </p:spPr>
          <p:txBody>
            <a:bodyPr rtlCol="0" anchor="ctr"/>
            <a:lstStyle/>
            <a:p>
              <a:pPr algn="ctr" defTabSz="514384">
                <a:defRPr/>
              </a:pPr>
              <a:endParaRPr lang="en-US" sz="993" kern="0">
                <a:solidFill>
                  <a:srgbClr val="FFFFFF"/>
                </a:solidFill>
                <a:latin typeface="Segoe UI"/>
              </a:endParaRPr>
            </a:p>
          </p:txBody>
        </p:sp>
        <p:sp>
          <p:nvSpPr>
            <p:cNvPr id="19" name="Freeform 32">
              <a:extLst>
                <a:ext uri="{FF2B5EF4-FFF2-40B4-BE49-F238E27FC236}">
                  <a16:creationId xmlns:a16="http://schemas.microsoft.com/office/drawing/2014/main" id="{1D873296-4AC9-4C29-9DD6-DBAC1CF40CB1}"/>
                </a:ext>
              </a:extLst>
            </p:cNvPr>
            <p:cNvSpPr/>
            <p:nvPr/>
          </p:nvSpPr>
          <p:spPr bwMode="auto">
            <a:xfrm rot="12268142" flipH="1">
              <a:off x="10850076" y="6146932"/>
              <a:ext cx="52287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41275" cap="flat" cmpd="sng" algn="ctr">
              <a:solidFill>
                <a:srgbClr val="00B050"/>
              </a:solidFill>
              <a:prstDash val="solid"/>
              <a:headEnd type="none" w="med" len="med"/>
              <a:tailEnd type="none" w="med" len="med"/>
            </a:ln>
            <a:effectLst/>
          </p:spPr>
          <p:txBody>
            <a:bodyPr rtlCol="0" anchor="ctr"/>
            <a:lstStyle/>
            <a:p>
              <a:pPr algn="ctr" defTabSz="514384">
                <a:defRPr/>
              </a:pPr>
              <a:endParaRPr lang="en-US" sz="993" kern="0">
                <a:solidFill>
                  <a:srgbClr val="FFFFFF"/>
                </a:solidFill>
                <a:latin typeface="Segoe UI"/>
              </a:endParaRPr>
            </a:p>
          </p:txBody>
        </p:sp>
      </p:grpSp>
      <p:grpSp>
        <p:nvGrpSpPr>
          <p:cNvPr id="20" name="Group 19">
            <a:extLst>
              <a:ext uri="{FF2B5EF4-FFF2-40B4-BE49-F238E27FC236}">
                <a16:creationId xmlns:a16="http://schemas.microsoft.com/office/drawing/2014/main" id="{F52F26AD-7F04-491E-A688-1937DF98765A}"/>
              </a:ext>
            </a:extLst>
          </p:cNvPr>
          <p:cNvGrpSpPr/>
          <p:nvPr/>
        </p:nvGrpSpPr>
        <p:grpSpPr>
          <a:xfrm>
            <a:off x="3825416" y="1283942"/>
            <a:ext cx="1705781" cy="1505201"/>
            <a:chOff x="5381891" y="1028279"/>
            <a:chExt cx="3093307" cy="2729570"/>
          </a:xfrm>
        </p:grpSpPr>
        <p:sp>
          <p:nvSpPr>
            <p:cNvPr id="21" name="TextBox 20">
              <a:extLst>
                <a:ext uri="{FF2B5EF4-FFF2-40B4-BE49-F238E27FC236}">
                  <a16:creationId xmlns:a16="http://schemas.microsoft.com/office/drawing/2014/main" id="{50F49AFB-DDE6-40AF-BF9F-8193CAA7F6E2}"/>
                </a:ext>
              </a:extLst>
            </p:cNvPr>
            <p:cNvSpPr txBox="1"/>
            <p:nvPr/>
          </p:nvSpPr>
          <p:spPr>
            <a:xfrm>
              <a:off x="5381891" y="1028279"/>
              <a:ext cx="2862063" cy="1403544"/>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How much/many</a:t>
              </a:r>
            </a:p>
            <a:p>
              <a:pPr algn="ctr" defTabSz="514099">
                <a:lnSpc>
                  <a:spcPct val="90000"/>
                </a:lnSpc>
              </a:pPr>
              <a:r>
                <a:rPr lang="en-US" sz="1324" i="1" dirty="0">
                  <a:solidFill>
                    <a:srgbClr val="7030A0"/>
                  </a:solidFill>
                  <a:latin typeface="Segoe UI"/>
                </a:rPr>
                <a:t>(Regression)</a:t>
              </a:r>
            </a:p>
          </p:txBody>
        </p:sp>
        <p:pic>
          <p:nvPicPr>
            <p:cNvPr id="22" name="Picture 21">
              <a:extLst>
                <a:ext uri="{FF2B5EF4-FFF2-40B4-BE49-F238E27FC236}">
                  <a16:creationId xmlns:a16="http://schemas.microsoft.com/office/drawing/2014/main" id="{25162B5D-5ED0-4FA3-848B-37BC8EB17A0C}"/>
                </a:ext>
              </a:extLst>
            </p:cNvPr>
            <p:cNvPicPr>
              <a:picLocks noChangeAspect="1"/>
            </p:cNvPicPr>
            <p:nvPr/>
          </p:nvPicPr>
          <p:blipFill>
            <a:blip r:embed="rId9"/>
            <a:stretch>
              <a:fillRect/>
            </a:stretch>
          </p:blipFill>
          <p:spPr>
            <a:xfrm>
              <a:off x="5485128" y="1762742"/>
              <a:ext cx="2990070" cy="1995107"/>
            </a:xfrm>
            <a:prstGeom prst="rect">
              <a:avLst/>
            </a:prstGeom>
          </p:spPr>
        </p:pic>
      </p:grpSp>
      <p:grpSp>
        <p:nvGrpSpPr>
          <p:cNvPr id="23" name="Group 22">
            <a:extLst>
              <a:ext uri="{FF2B5EF4-FFF2-40B4-BE49-F238E27FC236}">
                <a16:creationId xmlns:a16="http://schemas.microsoft.com/office/drawing/2014/main" id="{BC76BCC4-5657-409A-BAF3-1908EB837606}"/>
              </a:ext>
            </a:extLst>
          </p:cNvPr>
          <p:cNvGrpSpPr/>
          <p:nvPr/>
        </p:nvGrpSpPr>
        <p:grpSpPr>
          <a:xfrm>
            <a:off x="422092" y="1434896"/>
            <a:ext cx="2538049" cy="2110566"/>
            <a:chOff x="419799" y="999397"/>
            <a:chExt cx="4602564" cy="3827355"/>
          </a:xfrm>
        </p:grpSpPr>
        <p:sp>
          <p:nvSpPr>
            <p:cNvPr id="24" name="TextBox 23">
              <a:extLst>
                <a:ext uri="{FF2B5EF4-FFF2-40B4-BE49-F238E27FC236}">
                  <a16:creationId xmlns:a16="http://schemas.microsoft.com/office/drawing/2014/main" id="{D05D4CED-19FE-4105-A1E0-99552B1E2959}"/>
                </a:ext>
              </a:extLst>
            </p:cNvPr>
            <p:cNvSpPr txBox="1"/>
            <p:nvPr/>
          </p:nvSpPr>
          <p:spPr>
            <a:xfrm>
              <a:off x="1211920" y="999397"/>
              <a:ext cx="2862063" cy="1015761"/>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Which category</a:t>
              </a:r>
            </a:p>
            <a:p>
              <a:pPr algn="ctr" defTabSz="514099">
                <a:lnSpc>
                  <a:spcPct val="90000"/>
                </a:lnSpc>
              </a:pPr>
              <a:r>
                <a:rPr lang="en-US" sz="1324" i="1" dirty="0">
                  <a:solidFill>
                    <a:srgbClr val="7030A0"/>
                  </a:solidFill>
                  <a:latin typeface="Segoe UI"/>
                </a:rPr>
                <a:t>(Classification)</a:t>
              </a:r>
              <a:endParaRPr lang="en-US" sz="1544" i="1" dirty="0">
                <a:solidFill>
                  <a:srgbClr val="7030A0"/>
                </a:solidFill>
                <a:latin typeface="Segoe UI"/>
              </a:endParaRPr>
            </a:p>
          </p:txBody>
        </p:sp>
        <p:pic>
          <p:nvPicPr>
            <p:cNvPr id="25" name="Picture 24">
              <a:extLst>
                <a:ext uri="{FF2B5EF4-FFF2-40B4-BE49-F238E27FC236}">
                  <a16:creationId xmlns:a16="http://schemas.microsoft.com/office/drawing/2014/main" id="{FA9B2128-1214-4477-9FE2-46D2C03911F1}"/>
                </a:ext>
              </a:extLst>
            </p:cNvPr>
            <p:cNvPicPr>
              <a:picLocks noChangeAspect="1"/>
            </p:cNvPicPr>
            <p:nvPr/>
          </p:nvPicPr>
          <p:blipFill>
            <a:blip r:embed="rId10"/>
            <a:stretch>
              <a:fillRect/>
            </a:stretch>
          </p:blipFill>
          <p:spPr>
            <a:xfrm>
              <a:off x="419799" y="4006386"/>
              <a:ext cx="1476658" cy="820366"/>
            </a:xfrm>
            <a:prstGeom prst="rect">
              <a:avLst/>
            </a:prstGeom>
          </p:spPr>
        </p:pic>
        <p:pic>
          <p:nvPicPr>
            <p:cNvPr id="26" name="Picture 25">
              <a:extLst>
                <a:ext uri="{FF2B5EF4-FFF2-40B4-BE49-F238E27FC236}">
                  <a16:creationId xmlns:a16="http://schemas.microsoft.com/office/drawing/2014/main" id="{4C04A2F6-B204-4BFE-B6BF-1DC2B4CEEAB5}"/>
                </a:ext>
              </a:extLst>
            </p:cNvPr>
            <p:cNvPicPr>
              <a:picLocks noChangeAspect="1"/>
            </p:cNvPicPr>
            <p:nvPr/>
          </p:nvPicPr>
          <p:blipFill>
            <a:blip r:embed="rId10"/>
            <a:stretch>
              <a:fillRect/>
            </a:stretch>
          </p:blipFill>
          <p:spPr>
            <a:xfrm>
              <a:off x="1938030" y="4006386"/>
              <a:ext cx="1476658" cy="820366"/>
            </a:xfrm>
            <a:prstGeom prst="rect">
              <a:avLst/>
            </a:prstGeom>
          </p:spPr>
        </p:pic>
        <p:pic>
          <p:nvPicPr>
            <p:cNvPr id="27" name="Picture 26">
              <a:extLst>
                <a:ext uri="{FF2B5EF4-FFF2-40B4-BE49-F238E27FC236}">
                  <a16:creationId xmlns:a16="http://schemas.microsoft.com/office/drawing/2014/main" id="{AB400C6B-5286-468D-85B8-2C9209BACD38}"/>
                </a:ext>
              </a:extLst>
            </p:cNvPr>
            <p:cNvPicPr>
              <a:picLocks noChangeAspect="1"/>
            </p:cNvPicPr>
            <p:nvPr/>
          </p:nvPicPr>
          <p:blipFill>
            <a:blip r:embed="rId10"/>
            <a:stretch>
              <a:fillRect/>
            </a:stretch>
          </p:blipFill>
          <p:spPr>
            <a:xfrm>
              <a:off x="3545705" y="4006386"/>
              <a:ext cx="1476658" cy="820366"/>
            </a:xfrm>
            <a:prstGeom prst="rect">
              <a:avLst/>
            </a:prstGeom>
          </p:spPr>
        </p:pic>
        <p:grpSp>
          <p:nvGrpSpPr>
            <p:cNvPr id="28" name="Group 27">
              <a:extLst>
                <a:ext uri="{FF2B5EF4-FFF2-40B4-BE49-F238E27FC236}">
                  <a16:creationId xmlns:a16="http://schemas.microsoft.com/office/drawing/2014/main" id="{E5CE3462-3E1F-471E-AA05-3A6B55FC2F65}"/>
                </a:ext>
              </a:extLst>
            </p:cNvPr>
            <p:cNvGrpSpPr/>
            <p:nvPr/>
          </p:nvGrpSpPr>
          <p:grpSpPr>
            <a:xfrm>
              <a:off x="4117699" y="2053506"/>
              <a:ext cx="520204" cy="741755"/>
              <a:chOff x="588624" y="4368127"/>
              <a:chExt cx="1156032" cy="1654525"/>
            </a:xfrm>
          </p:grpSpPr>
          <p:pic>
            <p:nvPicPr>
              <p:cNvPr id="40" name="Picture 39">
                <a:extLst>
                  <a:ext uri="{FF2B5EF4-FFF2-40B4-BE49-F238E27FC236}">
                    <a16:creationId xmlns:a16="http://schemas.microsoft.com/office/drawing/2014/main" id="{F5F19BB9-7F2A-42D2-B787-9F2755DC6896}"/>
                  </a:ext>
                </a:extLst>
              </p:cNvPr>
              <p:cNvPicPr>
                <a:picLocks noChangeAspect="1"/>
              </p:cNvPicPr>
              <p:nvPr/>
            </p:nvPicPr>
            <p:blipFill>
              <a:blip r:embed="rId11"/>
              <a:stretch>
                <a:fillRect/>
              </a:stretch>
            </p:blipFill>
            <p:spPr>
              <a:xfrm>
                <a:off x="588624" y="4368127"/>
                <a:ext cx="494456" cy="1635508"/>
              </a:xfrm>
              <a:prstGeom prst="rect">
                <a:avLst/>
              </a:prstGeom>
            </p:spPr>
          </p:pic>
          <p:pic>
            <p:nvPicPr>
              <p:cNvPr id="41" name="Picture 40">
                <a:extLst>
                  <a:ext uri="{FF2B5EF4-FFF2-40B4-BE49-F238E27FC236}">
                    <a16:creationId xmlns:a16="http://schemas.microsoft.com/office/drawing/2014/main" id="{F454F01C-5F56-4CD9-A097-96B6B83EC58B}"/>
                  </a:ext>
                </a:extLst>
              </p:cNvPr>
              <p:cNvPicPr>
                <a:picLocks noChangeAspect="1"/>
              </p:cNvPicPr>
              <p:nvPr/>
            </p:nvPicPr>
            <p:blipFill>
              <a:blip r:embed="rId12"/>
              <a:stretch>
                <a:fillRect/>
              </a:stretch>
            </p:blipFill>
            <p:spPr>
              <a:xfrm>
                <a:off x="1269217" y="4368127"/>
                <a:ext cx="475439" cy="1654525"/>
              </a:xfrm>
              <a:prstGeom prst="rect">
                <a:avLst/>
              </a:prstGeom>
            </p:spPr>
          </p:pic>
        </p:grpSp>
        <p:grpSp>
          <p:nvGrpSpPr>
            <p:cNvPr id="29" name="Group 28">
              <a:extLst>
                <a:ext uri="{FF2B5EF4-FFF2-40B4-BE49-F238E27FC236}">
                  <a16:creationId xmlns:a16="http://schemas.microsoft.com/office/drawing/2014/main" id="{BD5885E5-09E0-4587-BB13-ECAA5E853498}"/>
                </a:ext>
              </a:extLst>
            </p:cNvPr>
            <p:cNvGrpSpPr/>
            <p:nvPr/>
          </p:nvGrpSpPr>
          <p:grpSpPr>
            <a:xfrm>
              <a:off x="3931031" y="2854906"/>
              <a:ext cx="706005" cy="1101496"/>
              <a:chOff x="4024153" y="4543621"/>
              <a:chExt cx="1005604" cy="1605804"/>
            </a:xfrm>
          </p:grpSpPr>
          <p:pic>
            <p:nvPicPr>
              <p:cNvPr id="36" name="Picture 35">
                <a:extLst>
                  <a:ext uri="{FF2B5EF4-FFF2-40B4-BE49-F238E27FC236}">
                    <a16:creationId xmlns:a16="http://schemas.microsoft.com/office/drawing/2014/main" id="{04A6D833-383A-4A48-9970-0AE5DC3F8210}"/>
                  </a:ext>
                </a:extLst>
              </p:cNvPr>
              <p:cNvPicPr>
                <a:picLocks noChangeAspect="1"/>
              </p:cNvPicPr>
              <p:nvPr/>
            </p:nvPicPr>
            <p:blipFill>
              <a:blip r:embed="rId13"/>
              <a:stretch>
                <a:fillRect/>
              </a:stretch>
            </p:blipFill>
            <p:spPr>
              <a:xfrm>
                <a:off x="4024153" y="4543621"/>
                <a:ext cx="169032" cy="1605804"/>
              </a:xfrm>
              <a:prstGeom prst="rect">
                <a:avLst/>
              </a:prstGeom>
            </p:spPr>
          </p:pic>
          <p:pic>
            <p:nvPicPr>
              <p:cNvPr id="37" name="Picture 36">
                <a:extLst>
                  <a:ext uri="{FF2B5EF4-FFF2-40B4-BE49-F238E27FC236}">
                    <a16:creationId xmlns:a16="http://schemas.microsoft.com/office/drawing/2014/main" id="{40F3CAEB-FBB1-41B3-8A88-4210855D1879}"/>
                  </a:ext>
                </a:extLst>
              </p:cNvPr>
              <p:cNvPicPr>
                <a:picLocks noChangeAspect="1"/>
              </p:cNvPicPr>
              <p:nvPr/>
            </p:nvPicPr>
            <p:blipFill>
              <a:blip r:embed="rId14"/>
              <a:stretch>
                <a:fillRect/>
              </a:stretch>
            </p:blipFill>
            <p:spPr>
              <a:xfrm>
                <a:off x="4290475" y="4543621"/>
                <a:ext cx="183119" cy="1591720"/>
              </a:xfrm>
              <a:prstGeom prst="rect">
                <a:avLst/>
              </a:prstGeom>
            </p:spPr>
          </p:pic>
          <p:pic>
            <p:nvPicPr>
              <p:cNvPr id="38" name="Picture 37">
                <a:extLst>
                  <a:ext uri="{FF2B5EF4-FFF2-40B4-BE49-F238E27FC236}">
                    <a16:creationId xmlns:a16="http://schemas.microsoft.com/office/drawing/2014/main" id="{211CBCFA-3A57-4EBD-B8C5-670A8D218EF9}"/>
                  </a:ext>
                </a:extLst>
              </p:cNvPr>
              <p:cNvPicPr>
                <a:picLocks noChangeAspect="1"/>
              </p:cNvPicPr>
              <p:nvPr/>
            </p:nvPicPr>
            <p:blipFill>
              <a:blip r:embed="rId15"/>
              <a:stretch>
                <a:fillRect/>
              </a:stretch>
            </p:blipFill>
            <p:spPr>
              <a:xfrm>
                <a:off x="4569066" y="4543621"/>
                <a:ext cx="169032" cy="1479031"/>
              </a:xfrm>
              <a:prstGeom prst="rect">
                <a:avLst/>
              </a:prstGeom>
            </p:spPr>
          </p:pic>
          <p:pic>
            <p:nvPicPr>
              <p:cNvPr id="39" name="Picture 38">
                <a:extLst>
                  <a:ext uri="{FF2B5EF4-FFF2-40B4-BE49-F238E27FC236}">
                    <a16:creationId xmlns:a16="http://schemas.microsoft.com/office/drawing/2014/main" id="{D0068667-50EB-4E8C-B4A0-B1BBE226BAD7}"/>
                  </a:ext>
                </a:extLst>
              </p:cNvPr>
              <p:cNvPicPr>
                <a:picLocks noChangeAspect="1"/>
              </p:cNvPicPr>
              <p:nvPr/>
            </p:nvPicPr>
            <p:blipFill>
              <a:blip r:embed="rId16"/>
              <a:stretch>
                <a:fillRect/>
              </a:stretch>
            </p:blipFill>
            <p:spPr>
              <a:xfrm>
                <a:off x="4846638" y="4543621"/>
                <a:ext cx="183119" cy="1338172"/>
              </a:xfrm>
              <a:prstGeom prst="rect">
                <a:avLst/>
              </a:prstGeom>
            </p:spPr>
          </p:pic>
        </p:grpSp>
        <p:pic>
          <p:nvPicPr>
            <p:cNvPr id="30" name="Picture 29">
              <a:extLst>
                <a:ext uri="{FF2B5EF4-FFF2-40B4-BE49-F238E27FC236}">
                  <a16:creationId xmlns:a16="http://schemas.microsoft.com/office/drawing/2014/main" id="{C6EB5B5D-3E70-4D51-BB4C-B4E55FD9AC9A}"/>
                </a:ext>
              </a:extLst>
            </p:cNvPr>
            <p:cNvPicPr>
              <a:picLocks noChangeAspect="1"/>
            </p:cNvPicPr>
            <p:nvPr/>
          </p:nvPicPr>
          <p:blipFill>
            <a:blip r:embed="rId17"/>
            <a:stretch>
              <a:fillRect/>
            </a:stretch>
          </p:blipFill>
          <p:spPr>
            <a:xfrm>
              <a:off x="2467936" y="2972442"/>
              <a:ext cx="449665" cy="813224"/>
            </a:xfrm>
            <a:prstGeom prst="rect">
              <a:avLst/>
            </a:prstGeom>
          </p:spPr>
        </p:pic>
        <p:grpSp>
          <p:nvGrpSpPr>
            <p:cNvPr id="31" name="Group 30">
              <a:extLst>
                <a:ext uri="{FF2B5EF4-FFF2-40B4-BE49-F238E27FC236}">
                  <a16:creationId xmlns:a16="http://schemas.microsoft.com/office/drawing/2014/main" id="{7313996F-4C79-4F41-A05A-290C7322FAC4}"/>
                </a:ext>
              </a:extLst>
            </p:cNvPr>
            <p:cNvGrpSpPr/>
            <p:nvPr/>
          </p:nvGrpSpPr>
          <p:grpSpPr>
            <a:xfrm>
              <a:off x="620869" y="2595356"/>
              <a:ext cx="1074517" cy="1177465"/>
              <a:chOff x="317225" y="1677441"/>
              <a:chExt cx="2115319" cy="2272079"/>
            </a:xfrm>
          </p:grpSpPr>
          <p:pic>
            <p:nvPicPr>
              <p:cNvPr id="33" name="Picture 32">
                <a:extLst>
                  <a:ext uri="{FF2B5EF4-FFF2-40B4-BE49-F238E27FC236}">
                    <a16:creationId xmlns:a16="http://schemas.microsoft.com/office/drawing/2014/main" id="{E75EA7B6-1B5C-48B5-A456-95D768ED919C}"/>
                  </a:ext>
                </a:extLst>
              </p:cNvPr>
              <p:cNvPicPr>
                <a:picLocks noChangeAspect="1"/>
              </p:cNvPicPr>
              <p:nvPr/>
            </p:nvPicPr>
            <p:blipFill>
              <a:blip r:embed="rId18"/>
              <a:stretch>
                <a:fillRect/>
              </a:stretch>
            </p:blipFill>
            <p:spPr>
              <a:xfrm>
                <a:off x="960437" y="1880438"/>
                <a:ext cx="1472107" cy="1232461"/>
              </a:xfrm>
              <a:prstGeom prst="rect">
                <a:avLst/>
              </a:prstGeom>
            </p:spPr>
          </p:pic>
          <p:pic>
            <p:nvPicPr>
              <p:cNvPr id="34" name="Picture 33">
                <a:extLst>
                  <a:ext uri="{FF2B5EF4-FFF2-40B4-BE49-F238E27FC236}">
                    <a16:creationId xmlns:a16="http://schemas.microsoft.com/office/drawing/2014/main" id="{ACCB07A6-B2FE-4FFF-B2C2-12167559A46B}"/>
                  </a:ext>
                </a:extLst>
              </p:cNvPr>
              <p:cNvPicPr>
                <a:picLocks noChangeAspect="1"/>
              </p:cNvPicPr>
              <p:nvPr/>
            </p:nvPicPr>
            <p:blipFill>
              <a:blip r:embed="rId19"/>
              <a:stretch>
                <a:fillRect/>
              </a:stretch>
            </p:blipFill>
            <p:spPr>
              <a:xfrm>
                <a:off x="317225" y="1677441"/>
                <a:ext cx="1083142" cy="1097394"/>
              </a:xfrm>
              <a:prstGeom prst="rect">
                <a:avLst/>
              </a:prstGeom>
            </p:spPr>
          </p:pic>
          <p:pic>
            <p:nvPicPr>
              <p:cNvPr id="35" name="Picture 34">
                <a:extLst>
                  <a:ext uri="{FF2B5EF4-FFF2-40B4-BE49-F238E27FC236}">
                    <a16:creationId xmlns:a16="http://schemas.microsoft.com/office/drawing/2014/main" id="{5A872964-5BDB-464D-A67B-82683665482B}"/>
                  </a:ext>
                </a:extLst>
              </p:cNvPr>
              <p:cNvPicPr>
                <a:picLocks noChangeAspect="1"/>
              </p:cNvPicPr>
              <p:nvPr/>
            </p:nvPicPr>
            <p:blipFill>
              <a:blip r:embed="rId20"/>
              <a:stretch>
                <a:fillRect/>
              </a:stretch>
            </p:blipFill>
            <p:spPr>
              <a:xfrm>
                <a:off x="324951" y="2852126"/>
                <a:ext cx="1083142" cy="1097394"/>
              </a:xfrm>
              <a:prstGeom prst="rect">
                <a:avLst/>
              </a:prstGeom>
            </p:spPr>
          </p:pic>
        </p:grpSp>
        <p:pic>
          <p:nvPicPr>
            <p:cNvPr id="32" name="Picture 31">
              <a:extLst>
                <a:ext uri="{FF2B5EF4-FFF2-40B4-BE49-F238E27FC236}">
                  <a16:creationId xmlns:a16="http://schemas.microsoft.com/office/drawing/2014/main" id="{52150634-5B93-4856-8640-F4689E4BE524}"/>
                </a:ext>
              </a:extLst>
            </p:cNvPr>
            <p:cNvPicPr>
              <a:picLocks noChangeAspect="1"/>
            </p:cNvPicPr>
            <p:nvPr/>
          </p:nvPicPr>
          <p:blipFill>
            <a:blip r:embed="rId21"/>
            <a:stretch>
              <a:fillRect/>
            </a:stretch>
          </p:blipFill>
          <p:spPr>
            <a:xfrm>
              <a:off x="2151051" y="2123643"/>
              <a:ext cx="1095650" cy="628079"/>
            </a:xfrm>
            <a:prstGeom prst="rect">
              <a:avLst/>
            </a:prstGeom>
          </p:spPr>
        </p:pic>
      </p:grpSp>
      <p:sp>
        <p:nvSpPr>
          <p:cNvPr id="42" name="Title 1">
            <a:extLst>
              <a:ext uri="{FF2B5EF4-FFF2-40B4-BE49-F238E27FC236}">
                <a16:creationId xmlns:a16="http://schemas.microsoft.com/office/drawing/2014/main" id="{0AEE6822-9FB2-45DD-9610-E543FBF17C33}"/>
              </a:ext>
            </a:extLst>
          </p:cNvPr>
          <p:cNvSpPr txBox="1">
            <a:spLocks/>
          </p:cNvSpPr>
          <p:nvPr/>
        </p:nvSpPr>
        <p:spPr>
          <a:xfrm>
            <a:off x="1376778" y="2489026"/>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dirty="0"/>
          </a:p>
        </p:txBody>
      </p:sp>
      <p:sp>
        <p:nvSpPr>
          <p:cNvPr id="44" name="Title 1">
            <a:extLst>
              <a:ext uri="{FF2B5EF4-FFF2-40B4-BE49-F238E27FC236}">
                <a16:creationId xmlns:a16="http://schemas.microsoft.com/office/drawing/2014/main" id="{F9145B9E-C870-4492-AE2F-1ECF03376A7F}"/>
              </a:ext>
            </a:extLst>
          </p:cNvPr>
          <p:cNvSpPr>
            <a:spLocks noGrp="1"/>
          </p:cNvSpPr>
          <p:nvPr>
            <p:ph type="title"/>
          </p:nvPr>
        </p:nvSpPr>
        <p:spPr>
          <a:xfrm>
            <a:off x="0" y="-1581"/>
            <a:ext cx="7886700" cy="994172"/>
          </a:xfrm>
        </p:spPr>
        <p:txBody>
          <a:bodyPr/>
          <a:lstStyle/>
          <a:p>
            <a:r>
              <a:rPr lang="en-US" sz="3200" dirty="0"/>
              <a:t>Machine Learning Uses and Algorithm Families</a:t>
            </a:r>
            <a:endParaRPr lang="en-US" dirty="0"/>
          </a:p>
        </p:txBody>
      </p:sp>
    </p:spTree>
    <p:extLst>
      <p:ext uri="{BB962C8B-B14F-4D97-AF65-F5344CB8AC3E}">
        <p14:creationId xmlns:p14="http://schemas.microsoft.com/office/powerpoint/2010/main" val="21257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1581"/>
            <a:ext cx="7886700" cy="994172"/>
          </a:xfrm>
        </p:spPr>
        <p:txBody>
          <a:bodyPr/>
          <a:lstStyle/>
          <a:p>
            <a:r>
              <a:rPr lang="en-US" dirty="0"/>
              <a:t>Languages and Libraries</a:t>
            </a:r>
          </a:p>
        </p:txBody>
      </p:sp>
      <p:graphicFrame>
        <p:nvGraphicFramePr>
          <p:cNvPr id="4" name="Table 3">
            <a:extLst>
              <a:ext uri="{FF2B5EF4-FFF2-40B4-BE49-F238E27FC236}">
                <a16:creationId xmlns:a16="http://schemas.microsoft.com/office/drawing/2014/main" id="{D5C67720-3A14-B846-B22C-8DF78AEA674F}"/>
              </a:ext>
            </a:extLst>
          </p:cNvPr>
          <p:cNvGraphicFramePr>
            <a:graphicFrameLocks noGrp="1"/>
          </p:cNvGraphicFramePr>
          <p:nvPr/>
        </p:nvGraphicFramePr>
        <p:xfrm>
          <a:off x="132736" y="763229"/>
          <a:ext cx="8882215" cy="4289415"/>
        </p:xfrm>
        <a:graphic>
          <a:graphicData uri="http://schemas.openxmlformats.org/drawingml/2006/table">
            <a:tbl>
              <a:tblPr firstRow="1" bandRow="1">
                <a:tableStyleId>{5C22544A-7EE6-4342-B048-85BDC9FD1C3A}</a:tableStyleId>
              </a:tblPr>
              <a:tblGrid>
                <a:gridCol w="2952979">
                  <a:extLst>
                    <a:ext uri="{9D8B030D-6E8A-4147-A177-3AD203B41FA5}">
                      <a16:colId xmlns:a16="http://schemas.microsoft.com/office/drawing/2014/main" val="4087474111"/>
                    </a:ext>
                  </a:extLst>
                </a:gridCol>
                <a:gridCol w="5929236">
                  <a:extLst>
                    <a:ext uri="{9D8B030D-6E8A-4147-A177-3AD203B41FA5}">
                      <a16:colId xmlns:a16="http://schemas.microsoft.com/office/drawing/2014/main" val="681882504"/>
                    </a:ext>
                  </a:extLst>
                </a:gridCol>
              </a:tblGrid>
              <a:tr h="487086">
                <a:tc>
                  <a:txBody>
                    <a:bodyPr/>
                    <a:lstStyle/>
                    <a:p>
                      <a:r>
                        <a:rPr lang="en-US" sz="1500" dirty="0"/>
                        <a:t>Language</a:t>
                      </a:r>
                    </a:p>
                  </a:txBody>
                  <a:tcPr marL="68580" marR="68580" marT="34290" marB="34290"/>
                </a:tc>
                <a:tc>
                  <a:txBody>
                    <a:bodyPr/>
                    <a:lstStyle/>
                    <a:p>
                      <a:r>
                        <a:rPr lang="en-US" sz="1500" dirty="0"/>
                        <a:t>Libraries</a:t>
                      </a:r>
                    </a:p>
                  </a:txBody>
                  <a:tcPr marL="68580" marR="68580" marT="34290" marB="34290"/>
                </a:tc>
                <a:extLst>
                  <a:ext uri="{0D108BD9-81ED-4DB2-BD59-A6C34878D82A}">
                    <a16:rowId xmlns:a16="http://schemas.microsoft.com/office/drawing/2014/main" val="2660827717"/>
                  </a:ext>
                </a:extLst>
              </a:tr>
              <a:tr h="754380">
                <a:tc>
                  <a:txBody>
                    <a:bodyPr/>
                    <a:lstStyle/>
                    <a:p>
                      <a:r>
                        <a:rPr lang="en-US" sz="1500" dirty="0"/>
                        <a:t>R</a:t>
                      </a:r>
                    </a:p>
                  </a:txBody>
                  <a:tcPr marL="68580" marR="68580" marT="34290" marB="34290"/>
                </a:tc>
                <a:tc>
                  <a:txBody>
                    <a:bodyPr/>
                    <a:lstStyle/>
                    <a:p>
                      <a:r>
                        <a:rPr lang="en-US" sz="1500" dirty="0"/>
                        <a:t>Standard Libraries and Packages, E1071, </a:t>
                      </a:r>
                      <a:r>
                        <a:rPr lang="en-US" sz="1500" dirty="0" err="1"/>
                        <a:t>rpart</a:t>
                      </a:r>
                      <a:r>
                        <a:rPr lang="en-US" sz="1500" dirty="0"/>
                        <a:t>, </a:t>
                      </a:r>
                      <a:r>
                        <a:rPr lang="en-US" sz="1500" dirty="0" err="1"/>
                        <a:t>randomForest</a:t>
                      </a:r>
                      <a:r>
                        <a:rPr lang="en-US" sz="1500" dirty="0"/>
                        <a:t>, caret, </a:t>
                      </a:r>
                      <a:r>
                        <a:rPr lang="en-US" sz="1500" dirty="0" err="1"/>
                        <a:t>kernlab</a:t>
                      </a:r>
                      <a:r>
                        <a:rPr lang="en-US" sz="1500" dirty="0"/>
                        <a:t>, </a:t>
                      </a:r>
                      <a:r>
                        <a:rPr lang="en-US" sz="1500" dirty="0" err="1"/>
                        <a:t>glmnet</a:t>
                      </a:r>
                      <a:r>
                        <a:rPr lang="en-US" sz="1500" dirty="0"/>
                        <a:t>, ROCR, </a:t>
                      </a:r>
                      <a:r>
                        <a:rPr lang="en-US" sz="1500" dirty="0" err="1"/>
                        <a:t>gbm</a:t>
                      </a:r>
                      <a:r>
                        <a:rPr lang="en-US" sz="1500" dirty="0"/>
                        <a:t>, party, </a:t>
                      </a:r>
                      <a:r>
                        <a:rPr lang="en-US" sz="1500" dirty="0" err="1"/>
                        <a:t>arules</a:t>
                      </a:r>
                      <a:r>
                        <a:rPr lang="en-US" sz="1500" dirty="0"/>
                        <a:t>, tree, </a:t>
                      </a:r>
                      <a:r>
                        <a:rPr lang="en-US" sz="1500" dirty="0" err="1"/>
                        <a:t>klaR</a:t>
                      </a:r>
                      <a:r>
                        <a:rPr lang="en-US" sz="1500" dirty="0"/>
                        <a:t>, </a:t>
                      </a:r>
                      <a:r>
                        <a:rPr lang="en-US" sz="1500" dirty="0" err="1"/>
                        <a:t>Rweka</a:t>
                      </a:r>
                      <a:r>
                        <a:rPr lang="en-US" sz="1500" dirty="0"/>
                        <a:t>, </a:t>
                      </a:r>
                      <a:r>
                        <a:rPr lang="en-US" sz="1500" dirty="0" err="1"/>
                        <a:t>ipred</a:t>
                      </a:r>
                      <a:r>
                        <a:rPr lang="en-US" sz="1500" dirty="0"/>
                        <a:t>, lars, earth, </a:t>
                      </a:r>
                      <a:r>
                        <a:rPr lang="en-US" sz="1500" dirty="0" err="1"/>
                        <a:t>CORElearn</a:t>
                      </a:r>
                      <a:r>
                        <a:rPr lang="en-US" sz="1500" dirty="0"/>
                        <a:t>, </a:t>
                      </a:r>
                      <a:r>
                        <a:rPr lang="en-US" sz="1500" dirty="0" err="1"/>
                        <a:t>mboost</a:t>
                      </a:r>
                      <a:endParaRPr lang="en-US" sz="1500" dirty="0"/>
                    </a:p>
                  </a:txBody>
                  <a:tcPr marL="68580" marR="68580" marT="34290" marB="34290"/>
                </a:tc>
                <a:extLst>
                  <a:ext uri="{0D108BD9-81ED-4DB2-BD59-A6C34878D82A}">
                    <a16:rowId xmlns:a16="http://schemas.microsoft.com/office/drawing/2014/main" val="3380211735"/>
                  </a:ext>
                </a:extLst>
              </a:tr>
              <a:tr h="525780">
                <a:tc>
                  <a:txBody>
                    <a:bodyPr/>
                    <a:lstStyle/>
                    <a:p>
                      <a:r>
                        <a:rPr lang="en-US" sz="1500" dirty="0"/>
                        <a:t>Python</a:t>
                      </a:r>
                    </a:p>
                  </a:txBody>
                  <a:tcPr marL="68580" marR="68580" marT="34290" marB="34290"/>
                </a:tc>
                <a:tc>
                  <a:txBody>
                    <a:bodyPr/>
                    <a:lstStyle/>
                    <a:p>
                      <a:r>
                        <a:rPr lang="en-US" sz="1500" dirty="0"/>
                        <a:t>TensorFlow, </a:t>
                      </a:r>
                      <a:r>
                        <a:rPr lang="en-US" sz="1500" dirty="0" err="1"/>
                        <a:t>Scikit</a:t>
                      </a:r>
                      <a:r>
                        <a:rPr lang="en-US" sz="1500" dirty="0"/>
                        <a:t>-Learn, </a:t>
                      </a:r>
                      <a:r>
                        <a:rPr lang="en-US" sz="1500" dirty="0" err="1"/>
                        <a:t>Numpy</a:t>
                      </a:r>
                      <a:r>
                        <a:rPr lang="en-US" sz="1500" dirty="0"/>
                        <a:t>, </a:t>
                      </a:r>
                      <a:r>
                        <a:rPr lang="en-US" sz="1500" dirty="0" err="1"/>
                        <a:t>Keras</a:t>
                      </a:r>
                      <a:r>
                        <a:rPr lang="en-US" sz="1500" dirty="0"/>
                        <a:t>, </a:t>
                      </a:r>
                      <a:r>
                        <a:rPr lang="en-US" sz="1500" dirty="0" err="1"/>
                        <a:t>PyTorch</a:t>
                      </a:r>
                      <a:r>
                        <a:rPr lang="en-US" sz="1500" dirty="0"/>
                        <a:t>, </a:t>
                      </a:r>
                      <a:r>
                        <a:rPr lang="en-US" sz="1500" dirty="0" err="1"/>
                        <a:t>LightGBM</a:t>
                      </a:r>
                      <a:r>
                        <a:rPr lang="en-US" sz="1500" dirty="0"/>
                        <a:t>, Eli5, SciPy, Theano, Pandas</a:t>
                      </a:r>
                    </a:p>
                  </a:txBody>
                  <a:tcPr marL="68580" marR="68580" marT="34290" marB="34290"/>
                </a:tc>
                <a:extLst>
                  <a:ext uri="{0D108BD9-81ED-4DB2-BD59-A6C34878D82A}">
                    <a16:rowId xmlns:a16="http://schemas.microsoft.com/office/drawing/2014/main" val="1183974739"/>
                  </a:ext>
                </a:extLst>
              </a:tr>
              <a:tr h="840723">
                <a:tc>
                  <a:txBody>
                    <a:bodyPr/>
                    <a:lstStyle/>
                    <a:p>
                      <a:r>
                        <a:rPr lang="en-US" sz="1500" dirty="0"/>
                        <a:t>Platform-Specific (Spark, Hadoop, etc.)</a:t>
                      </a:r>
                    </a:p>
                  </a:txBody>
                  <a:tcPr marL="68580" marR="68580" marT="34290" marB="34290"/>
                </a:tc>
                <a:tc>
                  <a:txBody>
                    <a:bodyPr/>
                    <a:lstStyle/>
                    <a:p>
                      <a:r>
                        <a:rPr lang="en-US" sz="1500" dirty="0" err="1"/>
                        <a:t>MLLib</a:t>
                      </a:r>
                      <a:r>
                        <a:rPr lang="en-US" sz="1500" dirty="0"/>
                        <a:t>, </a:t>
                      </a:r>
                      <a:r>
                        <a:rPr lang="en-US" sz="1500" dirty="0" err="1"/>
                        <a:t>PySpark</a:t>
                      </a:r>
                      <a:r>
                        <a:rPr lang="en-US" sz="1500" dirty="0"/>
                        <a:t>, </a:t>
                      </a:r>
                      <a:r>
                        <a:rPr lang="en-US" sz="1500" dirty="0" err="1"/>
                        <a:t>SparkR</a:t>
                      </a:r>
                      <a:r>
                        <a:rPr lang="en-US" sz="1500" dirty="0"/>
                        <a:t>, … (Spark), Etc.</a:t>
                      </a:r>
                    </a:p>
                  </a:txBody>
                  <a:tcPr marL="68580" marR="68580" marT="34290" marB="34290"/>
                </a:tc>
                <a:extLst>
                  <a:ext uri="{0D108BD9-81ED-4DB2-BD59-A6C34878D82A}">
                    <a16:rowId xmlns:a16="http://schemas.microsoft.com/office/drawing/2014/main" val="3338677235"/>
                  </a:ext>
                </a:extLst>
              </a:tr>
              <a:tr h="840723">
                <a:tc>
                  <a:txBody>
                    <a:bodyPr/>
                    <a:lstStyle/>
                    <a:p>
                      <a:r>
                        <a:rPr lang="en-US" sz="1500" dirty="0"/>
                        <a:t>SQL (data selection and preparation)</a:t>
                      </a:r>
                    </a:p>
                  </a:txBody>
                  <a:tcPr marL="68580" marR="68580" marT="34290" marB="34290"/>
                </a:tc>
                <a:tc>
                  <a:txBody>
                    <a:bodyPr/>
                    <a:lstStyle/>
                    <a:p>
                      <a:r>
                        <a:rPr lang="en-US" sz="1500" dirty="0"/>
                        <a:t>N/A</a:t>
                      </a:r>
                    </a:p>
                  </a:txBody>
                  <a:tcPr marL="68580" marR="68580" marT="34290" marB="34290"/>
                </a:tc>
                <a:extLst>
                  <a:ext uri="{0D108BD9-81ED-4DB2-BD59-A6C34878D82A}">
                    <a16:rowId xmlns:a16="http://schemas.microsoft.com/office/drawing/2014/main" val="1794778980"/>
                  </a:ext>
                </a:extLst>
              </a:tr>
              <a:tr h="840723">
                <a:tc>
                  <a:txBody>
                    <a:bodyPr/>
                    <a:lstStyle/>
                    <a:p>
                      <a:r>
                        <a:rPr lang="en-US" sz="1500" dirty="0"/>
                        <a:t>Java (primarily data preparation)</a:t>
                      </a:r>
                    </a:p>
                  </a:txBody>
                  <a:tcPr marL="68580" marR="68580" marT="34290" marB="34290"/>
                </a:tc>
                <a:tc>
                  <a:txBody>
                    <a:bodyPr/>
                    <a:lstStyle/>
                    <a:p>
                      <a:r>
                        <a:rPr lang="en-US" sz="1500" dirty="0"/>
                        <a:t>ADAMS, Deeplearning4j, ELKI, </a:t>
                      </a:r>
                      <a:r>
                        <a:rPr lang="en-US" sz="1500" dirty="0" err="1"/>
                        <a:t>JavaML</a:t>
                      </a:r>
                      <a:r>
                        <a:rPr lang="en-US" sz="1500" dirty="0"/>
                        <a:t>, JSAT, Mahout, MALLET, Massive Online Analysis, RapidMiner, Weka.</a:t>
                      </a:r>
                    </a:p>
                  </a:txBody>
                  <a:tcPr marL="68580" marR="68580" marT="34290" marB="34290"/>
                </a:tc>
                <a:extLst>
                  <a:ext uri="{0D108BD9-81ED-4DB2-BD59-A6C34878D82A}">
                    <a16:rowId xmlns:a16="http://schemas.microsoft.com/office/drawing/2014/main" val="3513756063"/>
                  </a:ext>
                </a:extLst>
              </a:tr>
            </a:tbl>
          </a:graphicData>
        </a:graphic>
      </p:graphicFrame>
    </p:spTree>
    <p:extLst>
      <p:ext uri="{BB962C8B-B14F-4D97-AF65-F5344CB8AC3E}">
        <p14:creationId xmlns:p14="http://schemas.microsoft.com/office/powerpoint/2010/main" val="2815439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AI Pathway</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US" sz="3600" dirty="0"/>
              <a:t>A Behind the Scenes Look at ML, AI and Deep Learning</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p:txBody>
          <a:bodyPr/>
          <a:lstStyle/>
          <a:p>
            <a:r>
              <a:rPr lang="en-US" sz="2000" dirty="0"/>
              <a:t>Anna Hoffman</a:t>
            </a:r>
          </a:p>
          <a:p>
            <a:r>
              <a:rPr lang="en-US" sz="2000" dirty="0"/>
              <a:t>Data &amp; Applied Scientist, Microsoft</a:t>
            </a:r>
          </a:p>
        </p:txBody>
      </p:sp>
      <p:pic>
        <p:nvPicPr>
          <p:cNvPr id="15" name="Picture 14">
            <a:extLst>
              <a:ext uri="{FF2B5EF4-FFF2-40B4-BE49-F238E27FC236}">
                <a16:creationId xmlns:a16="http://schemas.microsoft.com/office/drawing/2014/main" id="{F1480B87-F5D9-4004-AEC5-DF058F4212C4}"/>
              </a:ext>
            </a:extLst>
          </p:cNvPr>
          <p:cNvPicPr>
            <a:picLocks noChangeAspect="1"/>
          </p:cNvPicPr>
          <p:nvPr/>
        </p:nvPicPr>
        <p:blipFill>
          <a:blip r:embed="rId3"/>
          <a:stretch>
            <a:fillRect/>
          </a:stretch>
        </p:blipFill>
        <p:spPr>
          <a:xfrm>
            <a:off x="556652" y="4597076"/>
            <a:ext cx="2250718" cy="632027"/>
          </a:xfrm>
          <a:prstGeom prst="rect">
            <a:avLst/>
          </a:prstGeom>
        </p:spPr>
      </p:pic>
    </p:spTree>
    <p:extLst>
      <p:ext uri="{BB962C8B-B14F-4D97-AF65-F5344CB8AC3E}">
        <p14:creationId xmlns:p14="http://schemas.microsoft.com/office/powerpoint/2010/main" val="1798507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11062"/>
            <a:ext cx="7886700" cy="994172"/>
          </a:xfrm>
        </p:spPr>
        <p:txBody>
          <a:bodyPr/>
          <a:lstStyle/>
          <a:p>
            <a:r>
              <a:rPr lang="en-US" dirty="0"/>
              <a:t>Example Code</a:t>
            </a:r>
          </a:p>
        </p:txBody>
      </p:sp>
      <p:sp>
        <p:nvSpPr>
          <p:cNvPr id="3" name="Rectangle 2">
            <a:extLst>
              <a:ext uri="{FF2B5EF4-FFF2-40B4-BE49-F238E27FC236}">
                <a16:creationId xmlns:a16="http://schemas.microsoft.com/office/drawing/2014/main" id="{75C586FF-120C-8B41-9AA4-25ECE7B65E2F}"/>
              </a:ext>
            </a:extLst>
          </p:cNvPr>
          <p:cNvSpPr/>
          <p:nvPr/>
        </p:nvSpPr>
        <p:spPr>
          <a:xfrm>
            <a:off x="359764" y="843197"/>
            <a:ext cx="8510666" cy="4039567"/>
          </a:xfrm>
          <a:prstGeom prst="rect">
            <a:avLst/>
          </a:prstGeom>
        </p:spPr>
        <p:txBody>
          <a:bodyPr wrap="square">
            <a:spAutoFit/>
          </a:bodyPr>
          <a:lstStyle/>
          <a:p>
            <a:pPr defTabSz="685800"/>
            <a:r>
              <a:rPr lang="en-US" sz="1350" b="1" dirty="0">
                <a:solidFill>
                  <a:srgbClr val="FF0000"/>
                </a:solidFill>
                <a:latin typeface="Calibri" panose="020F0502020204030204"/>
              </a:rPr>
              <a:t># a) linear algorithms</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fit.lda</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lda</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endParaRPr lang="en-US" sz="1350" dirty="0">
              <a:solidFill>
                <a:prstClr val="black"/>
              </a:solidFill>
              <a:latin typeface="Calibri" panose="020F0502020204030204"/>
            </a:endParaRPr>
          </a:p>
          <a:p>
            <a:pPr defTabSz="685800"/>
            <a:r>
              <a:rPr lang="en-US" sz="1350" b="1" dirty="0">
                <a:solidFill>
                  <a:srgbClr val="FF0000"/>
                </a:solidFill>
                <a:latin typeface="Calibri" panose="020F0502020204030204"/>
              </a:rPr>
              <a:t># b) nonlinear algorithms</a:t>
            </a:r>
          </a:p>
          <a:p>
            <a:pPr defTabSz="685800"/>
            <a:r>
              <a:rPr lang="en-US" sz="1350" b="1" dirty="0">
                <a:solidFill>
                  <a:prstClr val="black"/>
                </a:solidFill>
                <a:latin typeface="Calibri" panose="020F0502020204030204"/>
              </a:rPr>
              <a:t>  # CART</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fit.cart</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rpart</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r>
              <a:rPr lang="en-US" sz="1350" b="1" dirty="0">
                <a:solidFill>
                  <a:prstClr val="black"/>
                </a:solidFill>
                <a:latin typeface="Calibri" panose="020F0502020204030204"/>
              </a:rPr>
              <a:t>  # </a:t>
            </a:r>
            <a:r>
              <a:rPr lang="en-US" sz="1350" b="1" dirty="0" err="1">
                <a:solidFill>
                  <a:prstClr val="black"/>
                </a:solidFill>
                <a:latin typeface="Calibri" panose="020F0502020204030204"/>
              </a:rPr>
              <a:t>kNN</a:t>
            </a:r>
            <a:endParaRPr lang="en-US" sz="1350" b="1" dirty="0">
              <a:solidFill>
                <a:prstClr val="black"/>
              </a:solidFill>
              <a:latin typeface="Calibri" panose="020F0502020204030204"/>
            </a:endParaRP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fit.knn</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knn</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endParaRPr lang="en-US" sz="1350" dirty="0">
              <a:solidFill>
                <a:prstClr val="black"/>
              </a:solidFill>
              <a:latin typeface="Calibri" panose="020F0502020204030204"/>
            </a:endParaRPr>
          </a:p>
          <a:p>
            <a:pPr defTabSz="685800"/>
            <a:r>
              <a:rPr lang="en-US" sz="1350" b="1" dirty="0">
                <a:solidFill>
                  <a:srgbClr val="FF0000"/>
                </a:solidFill>
                <a:latin typeface="Calibri" panose="020F0502020204030204"/>
              </a:rPr>
              <a:t># c) advanced algorithms</a:t>
            </a:r>
          </a:p>
          <a:p>
            <a:pPr defTabSz="685800"/>
            <a:r>
              <a:rPr lang="en-US" sz="1350" b="1" dirty="0">
                <a:solidFill>
                  <a:prstClr val="black"/>
                </a:solidFill>
                <a:latin typeface="Calibri" panose="020F0502020204030204"/>
              </a:rPr>
              <a:t>  # SVM</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fit.svm</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svmRadial</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r>
              <a:rPr lang="en-US" sz="1350" b="1" dirty="0">
                <a:solidFill>
                  <a:prstClr val="black"/>
                </a:solidFill>
                <a:latin typeface="Calibri" panose="020F0502020204030204"/>
              </a:rPr>
              <a:t>  # Random Forest</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fit.rf</a:t>
            </a:r>
            <a:r>
              <a:rPr lang="en-US" sz="1350" dirty="0">
                <a:solidFill>
                  <a:prstClr val="black"/>
                </a:solidFill>
                <a:latin typeface="Calibri" panose="020F0502020204030204"/>
              </a:rPr>
              <a:t> &lt;- train(Species~., data=dataset, method="rf",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p:txBody>
      </p:sp>
      <p:sp>
        <p:nvSpPr>
          <p:cNvPr id="4" name="Rectangle 3">
            <a:extLst>
              <a:ext uri="{FF2B5EF4-FFF2-40B4-BE49-F238E27FC236}">
                <a16:creationId xmlns:a16="http://schemas.microsoft.com/office/drawing/2014/main" id="{D670A1C7-98C6-5346-A961-3B187BD3D76E}"/>
              </a:ext>
            </a:extLst>
          </p:cNvPr>
          <p:cNvSpPr/>
          <p:nvPr/>
        </p:nvSpPr>
        <p:spPr>
          <a:xfrm>
            <a:off x="2690735" y="4855440"/>
            <a:ext cx="6854252" cy="300082"/>
          </a:xfrm>
          <a:prstGeom prst="rect">
            <a:avLst/>
          </a:prstGeom>
        </p:spPr>
        <p:txBody>
          <a:bodyPr wrap="square">
            <a:spAutoFit/>
          </a:bodyPr>
          <a:lstStyle/>
          <a:p>
            <a:pPr defTabSz="685800"/>
            <a:r>
              <a:rPr lang="en-US" sz="1350" i="1" dirty="0">
                <a:solidFill>
                  <a:srgbClr val="FF0000"/>
                </a:solidFill>
                <a:latin typeface="Calibri" panose="020F0502020204030204"/>
              </a:rPr>
              <a:t>Source: https://</a:t>
            </a:r>
            <a:r>
              <a:rPr lang="en-US" sz="1350" i="1" dirty="0" err="1">
                <a:solidFill>
                  <a:srgbClr val="FF0000"/>
                </a:solidFill>
                <a:latin typeface="Calibri" panose="020F0502020204030204"/>
              </a:rPr>
              <a:t>machinelearningmastery.com</a:t>
            </a:r>
            <a:r>
              <a:rPr lang="en-US" sz="1350" i="1" dirty="0">
                <a:solidFill>
                  <a:srgbClr val="FF0000"/>
                </a:solidFill>
                <a:latin typeface="Calibri" panose="020F0502020204030204"/>
              </a:rPr>
              <a:t>/machine-learning-in-r-step-by-step/</a:t>
            </a:r>
          </a:p>
        </p:txBody>
      </p:sp>
    </p:spTree>
    <p:extLst>
      <p:ext uri="{BB962C8B-B14F-4D97-AF65-F5344CB8AC3E}">
        <p14:creationId xmlns:p14="http://schemas.microsoft.com/office/powerpoint/2010/main" val="2147705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1577578"/>
            <a:ext cx="7886700" cy="994172"/>
          </a:xfrm>
        </p:spPr>
        <p:txBody>
          <a:bodyPr>
            <a:normAutofit fontScale="90000"/>
          </a:bodyPr>
          <a:lstStyle/>
          <a:p>
            <a:r>
              <a:rPr lang="en-US" dirty="0"/>
              <a:t>Demo</a:t>
            </a:r>
            <a:br>
              <a:rPr lang="en-US" dirty="0"/>
            </a:br>
            <a:br>
              <a:rPr lang="en-US" dirty="0"/>
            </a:br>
            <a:r>
              <a:rPr lang="en-US" dirty="0"/>
              <a:t>Machine Learning in SQL</a:t>
            </a:r>
            <a:endParaRPr lang="en-US" b="1" dirty="0">
              <a:solidFill>
                <a:srgbClr val="C00000"/>
              </a:solidFill>
            </a:endParaRPr>
          </a:p>
        </p:txBody>
      </p:sp>
    </p:spTree>
    <p:extLst>
      <p:ext uri="{BB962C8B-B14F-4D97-AF65-F5344CB8AC3E}">
        <p14:creationId xmlns:p14="http://schemas.microsoft.com/office/powerpoint/2010/main" val="35976079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Deep Learning</a:t>
            </a:r>
          </a:p>
        </p:txBody>
      </p:sp>
    </p:spTree>
    <p:extLst>
      <p:ext uri="{BB962C8B-B14F-4D97-AF65-F5344CB8AC3E}">
        <p14:creationId xmlns:p14="http://schemas.microsoft.com/office/powerpoint/2010/main" val="28266786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114A5-A84B-4DF6-99A4-CD06042D65DE}"/>
              </a:ext>
            </a:extLst>
          </p:cNvPr>
          <p:cNvPicPr>
            <a:picLocks noChangeAspect="1"/>
          </p:cNvPicPr>
          <p:nvPr/>
        </p:nvPicPr>
        <p:blipFill>
          <a:blip r:embed="rId3"/>
          <a:stretch>
            <a:fillRect/>
          </a:stretch>
        </p:blipFill>
        <p:spPr>
          <a:xfrm>
            <a:off x="219870" y="892489"/>
            <a:ext cx="1967311" cy="2266999"/>
          </a:xfrm>
          <a:prstGeom prst="rect">
            <a:avLst/>
          </a:prstGeom>
          <a:ln>
            <a:noFill/>
          </a:ln>
          <a:effectLst>
            <a:outerShdw blurRad="292100" dist="139700" dir="2700000" algn="tl" rotWithShape="0">
              <a:srgbClr val="333333">
                <a:alpha val="65000"/>
              </a:srgbClr>
            </a:outerShdw>
          </a:effectLst>
        </p:spPr>
      </p:pic>
      <p:sp>
        <p:nvSpPr>
          <p:cNvPr id="17" name="Title 16"/>
          <p:cNvSpPr>
            <a:spLocks noGrp="1"/>
          </p:cNvSpPr>
          <p:nvPr>
            <p:ph type="title"/>
          </p:nvPr>
        </p:nvSpPr>
        <p:spPr>
          <a:xfrm>
            <a:off x="440055" y="4449385"/>
            <a:ext cx="8263890" cy="415499"/>
          </a:xfrm>
        </p:spPr>
        <p:txBody>
          <a:bodyPr>
            <a:normAutofit fontScale="90000"/>
          </a:bodyPr>
          <a:lstStyle/>
          <a:p>
            <a:pPr algn="ctr"/>
            <a:r>
              <a:rPr lang="en-US" dirty="0"/>
              <a:t>Complex Predictions and Classifications</a:t>
            </a:r>
          </a:p>
        </p:txBody>
      </p:sp>
      <p:pic>
        <p:nvPicPr>
          <p:cNvPr id="3" name="Picture 2">
            <a:extLst>
              <a:ext uri="{FF2B5EF4-FFF2-40B4-BE49-F238E27FC236}">
                <a16:creationId xmlns:a16="http://schemas.microsoft.com/office/drawing/2014/main" id="{ED89859C-B37E-4319-9684-5B8626E51ADB}"/>
              </a:ext>
            </a:extLst>
          </p:cNvPr>
          <p:cNvPicPr>
            <a:picLocks noChangeAspect="1"/>
          </p:cNvPicPr>
          <p:nvPr/>
        </p:nvPicPr>
        <p:blipFill>
          <a:blip r:embed="rId4"/>
          <a:stretch>
            <a:fillRect/>
          </a:stretch>
        </p:blipFill>
        <p:spPr>
          <a:xfrm>
            <a:off x="2391519" y="892489"/>
            <a:ext cx="3057268" cy="226699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679D663-BC80-4283-A59F-06560C50352B}"/>
              </a:ext>
            </a:extLst>
          </p:cNvPr>
          <p:cNvPicPr>
            <a:picLocks noChangeAspect="1"/>
          </p:cNvPicPr>
          <p:nvPr/>
        </p:nvPicPr>
        <p:blipFill>
          <a:blip r:embed="rId5"/>
          <a:stretch>
            <a:fillRect/>
          </a:stretch>
        </p:blipFill>
        <p:spPr>
          <a:xfrm>
            <a:off x="5631470" y="892489"/>
            <a:ext cx="3310797" cy="2266999"/>
          </a:xfrm>
          <a:prstGeom prst="rect">
            <a:avLst/>
          </a:prstGeom>
          <a:ln>
            <a:noFill/>
          </a:ln>
          <a:effectLst>
            <a:outerShdw blurRad="292100" dist="139700" dir="2700000" algn="tl" rotWithShape="0">
              <a:srgbClr val="333333">
                <a:alpha val="65000"/>
              </a:srgbClr>
            </a:outerShdw>
          </a:effectLst>
        </p:spPr>
      </p:pic>
      <p:cxnSp>
        <p:nvCxnSpPr>
          <p:cNvPr id="8" name="Straight Connector 7">
            <a:extLst>
              <a:ext uri="{FF2B5EF4-FFF2-40B4-BE49-F238E27FC236}">
                <a16:creationId xmlns:a16="http://schemas.microsoft.com/office/drawing/2014/main" id="{785786B9-7044-4D68-9137-517B95CA6BD8}"/>
              </a:ext>
            </a:extLst>
          </p:cNvPr>
          <p:cNvCxnSpPr/>
          <p:nvPr/>
        </p:nvCxnSpPr>
        <p:spPr>
          <a:xfrm>
            <a:off x="1035513" y="4028507"/>
            <a:ext cx="674445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25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00" y="128582"/>
            <a:ext cx="5995697" cy="646331"/>
          </a:xfrm>
        </p:spPr>
        <p:txBody>
          <a:bodyPr>
            <a:normAutofit fontScale="90000"/>
          </a:bodyPr>
          <a:lstStyle/>
          <a:p>
            <a:r>
              <a:rPr lang="en-US" dirty="0"/>
              <a:t>Understanding Deep Learning </a:t>
            </a:r>
            <a:br>
              <a:rPr lang="en-US" dirty="0"/>
            </a:br>
            <a:r>
              <a:rPr lang="en-US" sz="1500" dirty="0"/>
              <a:t>Learning through layers</a:t>
            </a:r>
          </a:p>
        </p:txBody>
      </p:sp>
      <p:pic>
        <p:nvPicPr>
          <p:cNvPr id="1030" name="Picture 6" descr="See the source image">
            <a:extLst>
              <a:ext uri="{FF2B5EF4-FFF2-40B4-BE49-F238E27FC236}">
                <a16:creationId xmlns:a16="http://schemas.microsoft.com/office/drawing/2014/main" id="{47AC7DE5-C2CC-A14E-A1CC-7548F7F58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913" y="1249733"/>
            <a:ext cx="3708035" cy="146024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AF4A526-6955-F54F-B97B-1FA2D7B24CFA}"/>
              </a:ext>
            </a:extLst>
          </p:cNvPr>
          <p:cNvCxnSpPr>
            <a:cxnSpLocks/>
          </p:cNvCxnSpPr>
          <p:nvPr/>
        </p:nvCxnSpPr>
        <p:spPr>
          <a:xfrm>
            <a:off x="1382316" y="2709977"/>
            <a:ext cx="0" cy="75592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6925" y="152121"/>
            <a:ext cx="678874" cy="5823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1818D0ED-8B66-404E-BD80-9BD786EB05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0150" y="3563422"/>
            <a:ext cx="2871788" cy="1383544"/>
          </a:xfrm>
          <a:prstGeom prst="rect">
            <a:avLst/>
          </a:prstGeom>
          <a:extLst>
            <a:ext uri="{909E8E84-426E-40DD-AFC4-6F175D3DCCD1}">
              <a14:hiddenFill xmlns:a14="http://schemas.microsoft.com/office/drawing/2010/main">
                <a:solidFill>
                  <a:srgbClr val="FFFFFF"/>
                </a:solidFill>
              </a14:hiddenFill>
            </a:ext>
          </a:extLst>
        </p:spPr>
        <p:style>
          <a:lnRef idx="0">
            <a:schemeClr val="dk1"/>
          </a:lnRef>
          <a:fillRef idx="3">
            <a:schemeClr val="dk1"/>
          </a:fillRef>
          <a:effectRef idx="3">
            <a:schemeClr val="dk1"/>
          </a:effectRef>
          <a:fontRef idx="minor">
            <a:schemeClr val="lt1"/>
          </a:fontRef>
        </p:style>
      </p:pic>
      <p:sp>
        <p:nvSpPr>
          <p:cNvPr id="4" name="Rectangle 3">
            <a:extLst>
              <a:ext uri="{FF2B5EF4-FFF2-40B4-BE49-F238E27FC236}">
                <a16:creationId xmlns:a16="http://schemas.microsoft.com/office/drawing/2014/main" id="{9964EC51-DE2B-4303-A11D-FA21993B68A2}"/>
              </a:ext>
            </a:extLst>
          </p:cNvPr>
          <p:cNvSpPr/>
          <p:nvPr/>
        </p:nvSpPr>
        <p:spPr>
          <a:xfrm>
            <a:off x="2292930" y="3571387"/>
            <a:ext cx="706792"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+b</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3FDF9F-3DFC-4AA7-BCEF-A4A3C3C59E44}"/>
                  </a:ext>
                </a:extLst>
              </p:cNvPr>
              <p:cNvSpPr txBox="1"/>
              <p:nvPr/>
            </p:nvSpPr>
            <p:spPr>
              <a:xfrm>
                <a:off x="4572000" y="1123475"/>
                <a:ext cx="1618328" cy="802014"/>
              </a:xfrm>
              <a:prstGeom prst="rect">
                <a:avLst/>
              </a:prstGeom>
              <a:noFill/>
            </p:spPr>
            <p:txBody>
              <a:bodyPr wrap="none" lIns="0" tIns="0" rIns="0" bIns="0" rtlCol="0">
                <a:spAutoFit/>
              </a:bodyPr>
              <a:lstStyle/>
              <a:p>
                <a:r>
                  <a:rPr lang="en-US" dirty="0">
                    <a:latin typeface="Cambria Math" panose="02040503050406030204" pitchFamily="18" charset="0"/>
                  </a:rPr>
                  <a:t>e.g. Sigmoid:</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sSup>
                            <m:sSupPr>
                              <m:ctrlPr>
                                <a:rPr lang="en-US" i="1" dirty="0">
                                  <a:latin typeface="Cambria Math" panose="02040503050406030204" pitchFamily="18" charset="0"/>
                                </a:rPr>
                              </m:ctrlPr>
                            </m:sSupPr>
                            <m:e>
                              <m:r>
                                <a:rPr lang="en-US" b="0" i="1" dirty="0" smtClean="0">
                                  <a:latin typeface="Cambria Math" panose="02040503050406030204" pitchFamily="18" charset="0"/>
                                </a:rPr>
                                <m:t>1+</m:t>
                              </m:r>
                              <m:r>
                                <a:rPr lang="en-US" i="1" dirty="0">
                                  <a:latin typeface="Cambria Math" panose="02040503050406030204" pitchFamily="18" charset="0"/>
                                </a:rPr>
                                <m:t>𝑒</m:t>
                              </m:r>
                            </m:e>
                            <m:sup>
                              <m:r>
                                <a:rPr lang="en-US" b="0" i="1" dirty="0" smtClean="0">
                                  <a:latin typeface="Cambria Math" panose="02040503050406030204" pitchFamily="18" charset="0"/>
                                </a:rPr>
                                <m:t>−</m:t>
                              </m:r>
                              <m:r>
                                <a:rPr lang="en-US" i="1" dirty="0">
                                  <a:latin typeface="Cambria Math" panose="02040503050406030204" pitchFamily="18" charset="0"/>
                                </a:rPr>
                                <m:t>𝑥</m:t>
                              </m:r>
                            </m:sup>
                          </m:sSup>
                        </m:den>
                      </m:f>
                    </m:oMath>
                  </m:oMathPara>
                </a14:m>
                <a:endParaRPr lang="en-US" b="0" dirty="0"/>
              </a:p>
            </p:txBody>
          </p:sp>
        </mc:Choice>
        <mc:Fallback xmlns="">
          <p:sp>
            <p:nvSpPr>
              <p:cNvPr id="7" name="TextBox 6">
                <a:extLst>
                  <a:ext uri="{FF2B5EF4-FFF2-40B4-BE49-F238E27FC236}">
                    <a16:creationId xmlns:a16="http://schemas.microsoft.com/office/drawing/2014/main" id="{0F3FDF9F-3DFC-4AA7-BCEF-A4A3C3C59E44}"/>
                  </a:ext>
                </a:extLst>
              </p:cNvPr>
              <p:cNvSpPr txBox="1">
                <a:spLocks noRot="1" noChangeAspect="1" noMove="1" noResize="1" noEditPoints="1" noAdjustHandles="1" noChangeArrowheads="1" noChangeShapeType="1" noTextEdit="1"/>
              </p:cNvSpPr>
              <p:nvPr/>
            </p:nvSpPr>
            <p:spPr>
              <a:xfrm>
                <a:off x="4572000" y="1123475"/>
                <a:ext cx="1618328" cy="802014"/>
              </a:xfrm>
              <a:prstGeom prst="rect">
                <a:avLst/>
              </a:prstGeom>
              <a:blipFill>
                <a:blip r:embed="rId6"/>
                <a:stretch>
                  <a:fillRect l="-8679" t="-10606"/>
                </a:stretch>
              </a:blipFill>
            </p:spPr>
            <p:txBody>
              <a:bodyPr/>
              <a:lstStyle/>
              <a:p>
                <a:r>
                  <a:rPr lang="en-US">
                    <a:noFill/>
                  </a:rPr>
                  <a:t> </a:t>
                </a:r>
              </a:p>
            </p:txBody>
          </p:sp>
        </mc:Fallback>
      </mc:AlternateContent>
      <p:pic>
        <p:nvPicPr>
          <p:cNvPr id="8" name="Picture 4">
            <a:extLst>
              <a:ext uri="{FF2B5EF4-FFF2-40B4-BE49-F238E27FC236}">
                <a16:creationId xmlns:a16="http://schemas.microsoft.com/office/drawing/2014/main" id="{4D22B2FC-4018-4797-A709-CA369F3F3F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3408" y="794360"/>
            <a:ext cx="2193794" cy="146024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EB7D2BF-96CD-4210-88AE-40F8B1F6DF93}"/>
              </a:ext>
            </a:extLst>
          </p:cNvPr>
          <p:cNvGrpSpPr/>
          <p:nvPr/>
        </p:nvGrpSpPr>
        <p:grpSpPr>
          <a:xfrm>
            <a:off x="3299460" y="1524482"/>
            <a:ext cx="5197742" cy="2163598"/>
            <a:chOff x="3299460" y="1524482"/>
            <a:chExt cx="5197742" cy="2163598"/>
          </a:xfrm>
        </p:grpSpPr>
        <p:cxnSp>
          <p:nvCxnSpPr>
            <p:cNvPr id="14" name="Straight Connector 13">
              <a:extLst>
                <a:ext uri="{FF2B5EF4-FFF2-40B4-BE49-F238E27FC236}">
                  <a16:creationId xmlns:a16="http://schemas.microsoft.com/office/drawing/2014/main" id="{0C9F0F62-EA07-48AF-AD71-BD586CC12CD7}"/>
                </a:ext>
              </a:extLst>
            </p:cNvPr>
            <p:cNvCxnSpPr>
              <a:cxnSpLocks/>
            </p:cNvCxnSpPr>
            <p:nvPr/>
          </p:nvCxnSpPr>
          <p:spPr>
            <a:xfrm flipH="1">
              <a:off x="3299460" y="1524482"/>
              <a:ext cx="1165860" cy="216359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18697BF-98C7-4873-86F9-53428A996903}"/>
                </a:ext>
              </a:extLst>
            </p:cNvPr>
            <p:cNvCxnSpPr>
              <a:cxnSpLocks/>
            </p:cNvCxnSpPr>
            <p:nvPr/>
          </p:nvCxnSpPr>
          <p:spPr>
            <a:xfrm flipH="1">
              <a:off x="3299460" y="2254604"/>
              <a:ext cx="5197742" cy="1433476"/>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C1A5D060-0814-459C-B33A-199410A8FF94}"/>
              </a:ext>
            </a:extLst>
          </p:cNvPr>
          <p:cNvSpPr/>
          <p:nvPr/>
        </p:nvSpPr>
        <p:spPr>
          <a:xfrm>
            <a:off x="1133003" y="3473134"/>
            <a:ext cx="3006081" cy="15641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BADB223F-374C-4F58-B890-4F8C3BCD6A1A}"/>
              </a:ext>
            </a:extLst>
          </p:cNvPr>
          <p:cNvSpPr txBox="1"/>
          <p:nvPr/>
        </p:nvSpPr>
        <p:spPr>
          <a:xfrm>
            <a:off x="1461372" y="3134082"/>
            <a:ext cx="1944703" cy="369332"/>
          </a:xfrm>
          <a:prstGeom prst="rect">
            <a:avLst/>
          </a:prstGeom>
          <a:noFill/>
        </p:spPr>
        <p:txBody>
          <a:bodyPr wrap="square" rtlCol="0">
            <a:spAutoFit/>
          </a:bodyPr>
          <a:lstStyle/>
          <a:p>
            <a:r>
              <a:rPr lang="en-US" dirty="0">
                <a:solidFill>
                  <a:schemeClr val="accent1"/>
                </a:solidFill>
              </a:rPr>
              <a:t>feedforward</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EFFA2E1-0978-441F-9A90-EF0ABCABCFB3}"/>
                  </a:ext>
                </a:extLst>
              </p:cNvPr>
              <p:cNvSpPr txBox="1"/>
              <p:nvPr/>
            </p:nvSpPr>
            <p:spPr>
              <a:xfrm>
                <a:off x="4650219" y="881765"/>
                <a:ext cx="3677866" cy="1661993"/>
              </a:xfrm>
              <a:prstGeom prst="rect">
                <a:avLst/>
              </a:prstGeom>
              <a:noFill/>
            </p:spPr>
            <p:txBody>
              <a:bodyPr wrap="none" lIns="0" tIns="0" rIns="0" bIns="0" rtlCol="0">
                <a:spAutoFit/>
              </a:bodyPr>
              <a:lstStyle/>
              <a:p>
                <a:r>
                  <a:rPr lang="en-US" dirty="0">
                    <a:latin typeface="Cambria Math" panose="02040503050406030204" pitchFamily="18" charset="0"/>
                  </a:rPr>
                  <a:t>e.g. sum-of-squares loss:</a:t>
                </a:r>
              </a:p>
              <a:p>
                <a14:m>
                  <m:oMath xmlns:m="http://schemas.openxmlformats.org/officeDocument/2006/math">
                    <m:r>
                      <a:rPr lang="en-US" i="1">
                        <a:latin typeface="Cambria Math" panose="02040503050406030204" pitchFamily="18" charset="0"/>
                      </a:rPr>
                      <m:t>𝐿𝑜𝑠𝑠</m:t>
                    </m:r>
                    <m:r>
                      <a:rPr lang="en-US" i="1">
                        <a:latin typeface="Cambria Math" panose="02040503050406030204" pitchFamily="18" charset="0"/>
                      </a:rPr>
                      <m:t>(</m:t>
                    </m:r>
                    <m:r>
                      <m:rPr>
                        <m:sty m:val="p"/>
                      </m:rPr>
                      <a:rPr lang="en-US">
                        <a:latin typeface="Cambria Math" panose="02040503050406030204" pitchFamily="18" charset="0"/>
                      </a:rPr>
                      <m:t>y</m:t>
                    </m:r>
                    <m:r>
                      <a:rPr lang="en-US" i="1">
                        <a:latin typeface="Cambria Math" panose="02040503050406030204" pitchFamily="18" charset="0"/>
                      </a:rPr>
                      <m:t>, </m:t>
                    </m:r>
                    <m:r>
                      <a:rPr lang="cy-GB">
                        <a:latin typeface="Cambria Math" panose="02040503050406030204" pitchFamily="18" charset="0"/>
                      </a:rPr>
                      <m:t>ŷ</m:t>
                    </m:r>
                    <m:r>
                      <a:rPr lang="en-US" i="1">
                        <a:latin typeface="Cambria Math" panose="02040503050406030204" pitchFamily="18" charset="0"/>
                      </a:rPr>
                      <m:t>)=</m:t>
                    </m:r>
                  </m:oMath>
                </a14:m>
                <a:r>
                  <a:rPr lang="en-US" b="0" dirty="0">
                    <a:latin typeface="Cambria Math" panose="02040503050406030204" pitchFamily="18" charset="0"/>
                  </a:rPr>
                  <a:t> </a:t>
                </a:r>
                <a14:m>
                  <m:oMath xmlns:m="http://schemas.openxmlformats.org/officeDocument/2006/math">
                    <m:nary>
                      <m:naryPr>
                        <m:chr m:val="∑"/>
                        <m:subHide m:val="on"/>
                        <m:supHide m:val="on"/>
                        <m:ctrlPr>
                          <a:rPr lang="en-US" b="0" i="1" dirty="0" smtClean="0">
                            <a:latin typeface="Cambria Math" panose="02040503050406030204" pitchFamily="18" charset="0"/>
                          </a:rPr>
                        </m:ctrlPr>
                      </m:naryPr>
                      <m:sub/>
                      <m:sup/>
                      <m:e>
                        <m:r>
                          <a:rPr lang="en-US" i="1" dirty="0">
                            <a:latin typeface="Cambria Math" panose="02040503050406030204" pitchFamily="18" charset="0"/>
                          </a:rPr>
                          <m:t>(</m:t>
                        </m:r>
                        <m:r>
                          <m:rPr>
                            <m:sty m:val="p"/>
                          </m:rPr>
                          <a:rPr lang="en-US">
                            <a:latin typeface="Cambria Math" panose="02040503050406030204" pitchFamily="18" charset="0"/>
                          </a:rPr>
                          <m:t>y</m:t>
                        </m:r>
                        <m:r>
                          <a:rPr lang="en-US">
                            <a:latin typeface="Cambria Math" panose="02040503050406030204" pitchFamily="18" charset="0"/>
                          </a:rPr>
                          <m:t>−ŷ</m:t>
                        </m:r>
                        <m:r>
                          <m:rPr>
                            <m:nor/>
                          </m:rPr>
                          <a:rPr lang="en-US" dirty="0">
                            <a:latin typeface="Cambria Math" panose="02040503050406030204" pitchFamily="18" charset="0"/>
                          </a:rPr>
                          <m:t>)² </m:t>
                        </m:r>
                      </m:e>
                    </m:nary>
                  </m:oMath>
                </a14:m>
                <a:endParaRPr lang="en-US" b="0" i="1" dirty="0">
                  <a:latin typeface="Cambria Math" panose="02040503050406030204" pitchFamily="18" charset="0"/>
                </a:endParaRPr>
              </a:p>
              <a:p>
                <a:endParaRPr lang="en-US" b="0" i="1" dirty="0">
                  <a:latin typeface="Cambria Math" panose="02040503050406030204" pitchFamily="18" charset="0"/>
                </a:endParaRPr>
              </a:p>
              <a:p>
                <a:r>
                  <a:rPr lang="en-US" dirty="0">
                    <a:latin typeface="Cambria Math" panose="02040503050406030204" pitchFamily="18" charset="0"/>
                  </a:rPr>
                  <a:t>How is loss changing?</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 2(</m:t>
                    </m:r>
                    <m:r>
                      <m:rPr>
                        <m:sty m:val="p"/>
                      </m:rPr>
                      <a:rPr lang="en-US">
                        <a:latin typeface="Cambria Math" panose="02040503050406030204" pitchFamily="18" charset="0"/>
                      </a:rPr>
                      <m:t>y</m:t>
                    </m:r>
                    <m:r>
                      <a:rPr lang="en-US" b="0" i="0" smtClean="0">
                        <a:latin typeface="Cambria Math" panose="02040503050406030204" pitchFamily="18" charset="0"/>
                      </a:rPr>
                      <m:t>−</m:t>
                    </m:r>
                    <m:r>
                      <a:rPr lang="cy-GB">
                        <a:latin typeface="Cambria Math" panose="02040503050406030204" pitchFamily="18" charset="0"/>
                      </a:rPr>
                      <m:t>ŷ</m:t>
                    </m:r>
                  </m:oMath>
                </a14:m>
                <a:r>
                  <a:rPr lang="en-US" dirty="0">
                    <a:latin typeface="Cambria Math" panose="02040503050406030204" pitchFamily="18" charset="0"/>
                  </a:rPr>
                  <a:t>)(derivative of sigmoid)(x)</a:t>
                </a:r>
              </a:p>
              <a:p>
                <a:r>
                  <a:rPr lang="en-US" dirty="0">
                    <a:latin typeface="Cambria Math" panose="02040503050406030204" pitchFamily="18" charset="0"/>
                  </a:rPr>
                  <a:t>=  Derivative of </a:t>
                </a:r>
                <a14:m>
                  <m:oMath xmlns:m="http://schemas.openxmlformats.org/officeDocument/2006/math">
                    <m:r>
                      <a:rPr lang="en-US" i="1">
                        <a:latin typeface="Cambria Math" panose="02040503050406030204" pitchFamily="18" charset="0"/>
                      </a:rPr>
                      <m:t>𝐿𝑜𝑠𝑠</m:t>
                    </m:r>
                    <m:r>
                      <a:rPr lang="en-US" i="1">
                        <a:latin typeface="Cambria Math" panose="02040503050406030204" pitchFamily="18" charset="0"/>
                      </a:rPr>
                      <m:t>(</m:t>
                    </m:r>
                    <m:r>
                      <m:rPr>
                        <m:sty m:val="p"/>
                      </m:rPr>
                      <a:rPr lang="en-US">
                        <a:latin typeface="Cambria Math" panose="02040503050406030204" pitchFamily="18" charset="0"/>
                      </a:rPr>
                      <m:t>y</m:t>
                    </m:r>
                    <m:r>
                      <a:rPr lang="en-US" i="1">
                        <a:latin typeface="Cambria Math" panose="02040503050406030204" pitchFamily="18" charset="0"/>
                      </a:rPr>
                      <m:t>, </m:t>
                    </m:r>
                    <m:r>
                      <a:rPr lang="cy-GB" smtClean="0">
                        <a:latin typeface="Cambria Math" panose="02040503050406030204" pitchFamily="18" charset="0"/>
                      </a:rPr>
                      <m:t>ŷ</m:t>
                    </m:r>
                    <m:r>
                      <a:rPr lang="en-US" i="1" smtClean="0">
                        <a:latin typeface="Cambria Math" panose="02040503050406030204" pitchFamily="18" charset="0"/>
                      </a:rPr>
                      <m:t>)</m:t>
                    </m:r>
                  </m:oMath>
                </a14:m>
                <a:endParaRPr lang="en-US" dirty="0">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4EFFA2E1-0978-441F-9A90-EF0ABCABCFB3}"/>
                  </a:ext>
                </a:extLst>
              </p:cNvPr>
              <p:cNvSpPr txBox="1">
                <a:spLocks noRot="1" noChangeAspect="1" noMove="1" noResize="1" noEditPoints="1" noAdjustHandles="1" noChangeArrowheads="1" noChangeShapeType="1" noTextEdit="1"/>
              </p:cNvSpPr>
              <p:nvPr/>
            </p:nvSpPr>
            <p:spPr>
              <a:xfrm>
                <a:off x="4650219" y="881765"/>
                <a:ext cx="3677866" cy="1661993"/>
              </a:xfrm>
              <a:prstGeom prst="rect">
                <a:avLst/>
              </a:prstGeom>
              <a:blipFill>
                <a:blip r:embed="rId8"/>
                <a:stretch>
                  <a:fillRect l="-3980" t="-12868" r="-3317" b="-7353"/>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7C316FF7-A040-4144-8882-6E4D647AC8B5}"/>
              </a:ext>
            </a:extLst>
          </p:cNvPr>
          <p:cNvSpPr/>
          <p:nvPr/>
        </p:nvSpPr>
        <p:spPr>
          <a:xfrm>
            <a:off x="4578533" y="797645"/>
            <a:ext cx="4126554" cy="346409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59FA00A2-B5E5-4713-A0AC-FD4BBB8CEDDF}"/>
              </a:ext>
            </a:extLst>
          </p:cNvPr>
          <p:cNvSpPr txBox="1"/>
          <p:nvPr/>
        </p:nvSpPr>
        <p:spPr>
          <a:xfrm>
            <a:off x="4817562" y="480758"/>
            <a:ext cx="1944703" cy="369332"/>
          </a:xfrm>
          <a:prstGeom prst="rect">
            <a:avLst/>
          </a:prstGeom>
          <a:noFill/>
        </p:spPr>
        <p:txBody>
          <a:bodyPr wrap="square" rtlCol="0">
            <a:spAutoFit/>
          </a:bodyPr>
          <a:lstStyle/>
          <a:p>
            <a:r>
              <a:rPr lang="en-US" dirty="0">
                <a:solidFill>
                  <a:schemeClr val="accent1"/>
                </a:solidFill>
              </a:rPr>
              <a:t>backpropagation</a:t>
            </a:r>
          </a:p>
        </p:txBody>
      </p:sp>
      <p:grpSp>
        <p:nvGrpSpPr>
          <p:cNvPr id="3" name="Group 2">
            <a:extLst>
              <a:ext uri="{FF2B5EF4-FFF2-40B4-BE49-F238E27FC236}">
                <a16:creationId xmlns:a16="http://schemas.microsoft.com/office/drawing/2014/main" id="{824CD655-95A1-48CB-8B96-3B790DEBA425}"/>
              </a:ext>
            </a:extLst>
          </p:cNvPr>
          <p:cNvGrpSpPr/>
          <p:nvPr/>
        </p:nvGrpSpPr>
        <p:grpSpPr>
          <a:xfrm>
            <a:off x="5203089" y="3220514"/>
            <a:ext cx="3300646" cy="888076"/>
            <a:chOff x="5203089" y="3220514"/>
            <a:chExt cx="3300646" cy="888076"/>
          </a:xfrm>
        </p:grpSpPr>
        <p:sp>
          <p:nvSpPr>
            <p:cNvPr id="22" name="Rectangle 21">
              <a:extLst>
                <a:ext uri="{FF2B5EF4-FFF2-40B4-BE49-F238E27FC236}">
                  <a16:creationId xmlns:a16="http://schemas.microsoft.com/office/drawing/2014/main" id="{3B25B683-BEEC-42D1-B2FC-25641F7C84B5}"/>
                </a:ext>
              </a:extLst>
            </p:cNvPr>
            <p:cNvSpPr/>
            <p:nvPr/>
          </p:nvSpPr>
          <p:spPr>
            <a:xfrm>
              <a:off x="5543337" y="3220514"/>
              <a:ext cx="1628203" cy="369332"/>
            </a:xfrm>
            <a:prstGeom prst="rect">
              <a:avLst/>
            </a:prstGeom>
          </p:spPr>
          <p:txBody>
            <a:bodyPr wrap="none">
              <a:spAutoFit/>
            </a:bodyPr>
            <a:lstStyle/>
            <a:p>
              <a:r>
                <a:rPr lang="en-US" dirty="0">
                  <a:solidFill>
                    <a:schemeClr val="accent1"/>
                  </a:solidFill>
                </a:rPr>
                <a:t>update weights</a:t>
              </a:r>
              <a:endParaRPr lang="en-US" dirty="0"/>
            </a:p>
          </p:txBody>
        </p:sp>
        <p:sp>
          <p:nvSpPr>
            <p:cNvPr id="31" name="TextBox 30">
              <a:extLst>
                <a:ext uri="{FF2B5EF4-FFF2-40B4-BE49-F238E27FC236}">
                  <a16:creationId xmlns:a16="http://schemas.microsoft.com/office/drawing/2014/main" id="{FA0F0F45-8088-4381-8678-C4BFA0BC0FCE}"/>
                </a:ext>
              </a:extLst>
            </p:cNvPr>
            <p:cNvSpPr txBox="1"/>
            <p:nvPr/>
          </p:nvSpPr>
          <p:spPr>
            <a:xfrm>
              <a:off x="5203089" y="3516350"/>
              <a:ext cx="3300646" cy="553998"/>
            </a:xfrm>
            <a:prstGeom prst="rect">
              <a:avLst/>
            </a:prstGeom>
            <a:noFill/>
          </p:spPr>
          <p:txBody>
            <a:bodyPr wrap="square" lIns="0" tIns="0" rIns="0" bIns="0" rtlCol="0">
              <a:spAutoFit/>
            </a:bodyPr>
            <a:lstStyle/>
            <a:p>
              <a:pPr algn="ctr"/>
              <a:r>
                <a:rPr lang="en-US" dirty="0" err="1">
                  <a:latin typeface="Cambria Math" panose="02040503050406030204" pitchFamily="18" charset="0"/>
                </a:rPr>
                <a:t>new_weights</a:t>
              </a:r>
              <a:r>
                <a:rPr lang="en-US" dirty="0">
                  <a:latin typeface="Cambria Math" panose="02040503050406030204" pitchFamily="18" charset="0"/>
                </a:rPr>
                <a:t> =</a:t>
              </a:r>
            </a:p>
            <a:p>
              <a:pPr algn="ctr"/>
              <a:r>
                <a:rPr lang="en-US" dirty="0" err="1">
                  <a:latin typeface="Cambria Math" panose="02040503050406030204" pitchFamily="18" charset="0"/>
                </a:rPr>
                <a:t>old_weights</a:t>
              </a:r>
              <a:r>
                <a:rPr lang="en-US" dirty="0">
                  <a:latin typeface="Cambria Math" panose="02040503050406030204" pitchFamily="18" charset="0"/>
                </a:rPr>
                <a:t> + </a:t>
              </a:r>
              <a:r>
                <a:rPr lang="en-US" dirty="0" err="1">
                  <a:latin typeface="Cambria Math" panose="02040503050406030204" pitchFamily="18" charset="0"/>
                </a:rPr>
                <a:t>derivative_of_loss</a:t>
              </a:r>
              <a:r>
                <a:rPr lang="en-US" dirty="0">
                  <a:latin typeface="Cambria Math" panose="02040503050406030204" pitchFamily="18" charset="0"/>
                </a:rPr>
                <a:t> </a:t>
              </a:r>
            </a:p>
          </p:txBody>
        </p:sp>
        <p:sp>
          <p:nvSpPr>
            <p:cNvPr id="32" name="Rectangle 31">
              <a:extLst>
                <a:ext uri="{FF2B5EF4-FFF2-40B4-BE49-F238E27FC236}">
                  <a16:creationId xmlns:a16="http://schemas.microsoft.com/office/drawing/2014/main" id="{1321CB2D-1240-492E-B931-5575FCC861CC}"/>
                </a:ext>
              </a:extLst>
            </p:cNvPr>
            <p:cNvSpPr/>
            <p:nvPr/>
          </p:nvSpPr>
          <p:spPr>
            <a:xfrm>
              <a:off x="5203090" y="3538623"/>
              <a:ext cx="3293612" cy="56996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TextBox 32">
            <a:extLst>
              <a:ext uri="{FF2B5EF4-FFF2-40B4-BE49-F238E27FC236}">
                <a16:creationId xmlns:a16="http://schemas.microsoft.com/office/drawing/2014/main" id="{D124BBAE-9F7A-4185-85DF-E0B0603C6518}"/>
              </a:ext>
            </a:extLst>
          </p:cNvPr>
          <p:cNvSpPr txBox="1"/>
          <p:nvPr/>
        </p:nvSpPr>
        <p:spPr>
          <a:xfrm>
            <a:off x="1569825" y="674049"/>
            <a:ext cx="1944703" cy="369332"/>
          </a:xfrm>
          <a:prstGeom prst="rect">
            <a:avLst/>
          </a:prstGeom>
          <a:noFill/>
        </p:spPr>
        <p:txBody>
          <a:bodyPr wrap="square" rtlCol="0">
            <a:spAutoFit/>
          </a:bodyPr>
          <a:lstStyle/>
          <a:p>
            <a:r>
              <a:rPr lang="en-US" dirty="0">
                <a:solidFill>
                  <a:schemeClr val="accent1"/>
                </a:solidFill>
              </a:rPr>
              <a:t>feedforward </a:t>
            </a:r>
            <a:r>
              <a:rPr lang="en-US" dirty="0">
                <a:solidFill>
                  <a:schemeClr val="accent1"/>
                </a:solidFill>
                <a:sym typeface="Wingdings" panose="05000000000000000000" pitchFamily="2" charset="2"/>
              </a:rPr>
              <a:t> </a:t>
            </a:r>
            <a:endParaRPr lang="en-US" dirty="0">
              <a:solidFill>
                <a:schemeClr val="accent1"/>
              </a:solidFill>
            </a:endParaRPr>
          </a:p>
        </p:txBody>
      </p:sp>
      <p:sp>
        <p:nvSpPr>
          <p:cNvPr id="34" name="TextBox 33">
            <a:extLst>
              <a:ext uri="{FF2B5EF4-FFF2-40B4-BE49-F238E27FC236}">
                <a16:creationId xmlns:a16="http://schemas.microsoft.com/office/drawing/2014/main" id="{9BBD0834-BBED-4DEF-8C70-D7EEBD92453B}"/>
              </a:ext>
            </a:extLst>
          </p:cNvPr>
          <p:cNvSpPr txBox="1"/>
          <p:nvPr/>
        </p:nvSpPr>
        <p:spPr>
          <a:xfrm>
            <a:off x="1652827" y="938809"/>
            <a:ext cx="2229563" cy="369332"/>
          </a:xfrm>
          <a:prstGeom prst="rect">
            <a:avLst/>
          </a:prstGeom>
          <a:noFill/>
        </p:spPr>
        <p:txBody>
          <a:bodyPr wrap="square" rtlCol="0">
            <a:spAutoFit/>
          </a:bodyPr>
          <a:lstStyle/>
          <a:p>
            <a:r>
              <a:rPr lang="en-US" dirty="0">
                <a:solidFill>
                  <a:schemeClr val="accent1"/>
                </a:solidFill>
                <a:sym typeface="Wingdings" panose="05000000000000000000" pitchFamily="2" charset="2"/>
              </a:rPr>
              <a:t> </a:t>
            </a:r>
            <a:r>
              <a:rPr lang="en-US" dirty="0">
                <a:solidFill>
                  <a:schemeClr val="accent1"/>
                </a:solidFill>
              </a:rPr>
              <a:t>backprop</a:t>
            </a:r>
          </a:p>
        </p:txBody>
      </p:sp>
    </p:spTree>
    <p:extLst>
      <p:ext uri="{BB962C8B-B14F-4D97-AF65-F5344CB8AC3E}">
        <p14:creationId xmlns:p14="http://schemas.microsoft.com/office/powerpoint/2010/main" val="427332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dissolv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33"/>
                                        </p:tgtEl>
                                      </p:cBhvr>
                                    </p:animEffect>
                                    <p:set>
                                      <p:cBhvr>
                                        <p:cTn id="75" dur="1" fill="hold">
                                          <p:stCondLst>
                                            <p:cond delay="499"/>
                                          </p:stCondLst>
                                        </p:cTn>
                                        <p:tgtEl>
                                          <p:spTgt spid="33"/>
                                        </p:tgtEl>
                                        <p:attrNameLst>
                                          <p:attrName>style.visibility</p:attrName>
                                        </p:attrNameLst>
                                      </p:cBhvr>
                                      <p:to>
                                        <p:strVal val="hidden"/>
                                      </p:to>
                                    </p:set>
                                  </p:childTnLst>
                                </p:cTn>
                              </p:par>
                              <p:par>
                                <p:cTn id="76" presetID="1" presetClass="entr" presetSubtype="0"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34"/>
                                        </p:tgtEl>
                                      </p:cBhvr>
                                    </p:animEffect>
                                    <p:set>
                                      <p:cBhvr>
                                        <p:cTn id="82" dur="1" fill="hold">
                                          <p:stCondLst>
                                            <p:cond delay="499"/>
                                          </p:stCondLst>
                                        </p:cTn>
                                        <p:tgtEl>
                                          <p:spTgt spid="34"/>
                                        </p:tgtEl>
                                        <p:attrNameLst>
                                          <p:attrName>style.visibility</p:attrName>
                                        </p:attrNameLst>
                                      </p:cBhvr>
                                      <p:to>
                                        <p:strVal val="hidden"/>
                                      </p:to>
                                    </p:set>
                                  </p:childTnLst>
                                </p:cTn>
                              </p:par>
                              <p:par>
                                <p:cTn id="83" presetID="1" presetClass="entr" presetSubtype="0" fill="hold" grpId="2" nodeType="with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3" nodeType="clickEffect">
                                  <p:stCondLst>
                                    <p:cond delay="0"/>
                                  </p:stCondLst>
                                  <p:childTnLst>
                                    <p:animEffect transition="out" filter="fade">
                                      <p:cBhvr>
                                        <p:cTn id="88" dur="500"/>
                                        <p:tgtEl>
                                          <p:spTgt spid="33"/>
                                        </p:tgtEl>
                                      </p:cBhvr>
                                    </p:animEffect>
                                    <p:set>
                                      <p:cBhvr>
                                        <p:cTn id="89" dur="1" fill="hold">
                                          <p:stCondLst>
                                            <p:cond delay="499"/>
                                          </p:stCondLst>
                                        </p:cTn>
                                        <p:tgtEl>
                                          <p:spTgt spid="33"/>
                                        </p:tgtEl>
                                        <p:attrNameLst>
                                          <p:attrName>style.visibility</p:attrName>
                                        </p:attrNameLst>
                                      </p:cBhvr>
                                      <p:to>
                                        <p:strVal val="hidden"/>
                                      </p:to>
                                    </p:set>
                                  </p:childTnLst>
                                </p:cTn>
                              </p:par>
                              <p:par>
                                <p:cTn id="90" presetID="1" presetClass="entr" presetSubtype="0" fill="hold" grpId="2" nodeType="with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3" nodeType="clickEffect">
                                  <p:stCondLst>
                                    <p:cond delay="0"/>
                                  </p:stCondLst>
                                  <p:childTnLst>
                                    <p:animEffect transition="out" filter="fade">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P spid="19" grpId="0" animBg="1"/>
      <p:bldP spid="20" grpId="0"/>
      <p:bldP spid="26" grpId="0"/>
      <p:bldP spid="27" grpId="0" animBg="1"/>
      <p:bldP spid="28" grpId="0"/>
      <p:bldP spid="33" grpId="0"/>
      <p:bldP spid="33" grpId="1"/>
      <p:bldP spid="33" grpId="2"/>
      <p:bldP spid="33" grpId="3"/>
      <p:bldP spid="34" grpId="0"/>
      <p:bldP spid="34" grpId="1"/>
      <p:bldP spid="34" grpId="2"/>
      <p:bldP spid="34" grpId="3"/>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00" y="128582"/>
            <a:ext cx="5995697" cy="646331"/>
          </a:xfrm>
        </p:spPr>
        <p:txBody>
          <a:bodyPr>
            <a:normAutofit fontScale="90000"/>
          </a:bodyPr>
          <a:lstStyle/>
          <a:p>
            <a:r>
              <a:rPr lang="en-US" dirty="0"/>
              <a:t>Understanding Deep Learning </a:t>
            </a:r>
            <a:br>
              <a:rPr lang="en-US" dirty="0"/>
            </a:br>
            <a:r>
              <a:rPr lang="en-US" sz="1500" dirty="0"/>
              <a:t>Learning through layers</a:t>
            </a:r>
          </a:p>
        </p:txBody>
      </p:sp>
      <p:pic>
        <p:nvPicPr>
          <p:cNvPr id="1028" name="Picture 4" descr="See the source image">
            <a:extLst>
              <a:ext uri="{FF2B5EF4-FFF2-40B4-BE49-F238E27FC236}">
                <a16:creationId xmlns:a16="http://schemas.microsoft.com/office/drawing/2014/main" id="{314D0397-592B-0A48-8945-39428659C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894" y="1108595"/>
            <a:ext cx="4755524" cy="39063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6925" y="152121"/>
            <a:ext cx="678874" cy="5823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B15E25D-1CB0-4BF9-B39E-846836F54D2C}"/>
              </a:ext>
            </a:extLst>
          </p:cNvPr>
          <p:cNvSpPr/>
          <p:nvPr/>
        </p:nvSpPr>
        <p:spPr>
          <a:xfrm>
            <a:off x="5433770" y="1312664"/>
            <a:ext cx="3104012" cy="923330"/>
          </a:xfrm>
          <a:prstGeom prst="rect">
            <a:avLst/>
          </a:prstGeom>
        </p:spPr>
        <p:txBody>
          <a:bodyPr wrap="square">
            <a:spAutoFit/>
          </a:bodyPr>
          <a:lstStyle/>
          <a:p>
            <a:r>
              <a:rPr lang="en-US" dirty="0"/>
              <a:t>Over many iterations and with enough data, layers may start to represent </a:t>
            </a:r>
            <a:r>
              <a:rPr lang="en-US" b="1" dirty="0"/>
              <a:t>features</a:t>
            </a:r>
          </a:p>
        </p:txBody>
      </p:sp>
      <p:sp>
        <p:nvSpPr>
          <p:cNvPr id="4" name="Rectangle 3">
            <a:extLst>
              <a:ext uri="{FF2B5EF4-FFF2-40B4-BE49-F238E27FC236}">
                <a16:creationId xmlns:a16="http://schemas.microsoft.com/office/drawing/2014/main" id="{AEC72296-7C04-400B-8E7B-FDF913DBC7CF}"/>
              </a:ext>
            </a:extLst>
          </p:cNvPr>
          <p:cNvSpPr/>
          <p:nvPr/>
        </p:nvSpPr>
        <p:spPr>
          <a:xfrm>
            <a:off x="5980925" y="2960847"/>
            <a:ext cx="4572000" cy="1477328"/>
          </a:xfrm>
          <a:prstGeom prst="rect">
            <a:avLst/>
          </a:prstGeom>
        </p:spPr>
        <p:txBody>
          <a:bodyPr>
            <a:spAutoFit/>
          </a:bodyPr>
          <a:lstStyle/>
          <a:p>
            <a:pPr defTabSz="685800"/>
            <a:r>
              <a:rPr lang="en-US" kern="0" dirty="0">
                <a:solidFill>
                  <a:sysClr val="windowText" lastClr="000000"/>
                </a:solidFill>
              </a:rPr>
              <a:t>	Cup </a:t>
            </a:r>
            <a:r>
              <a:rPr lang="en-US" b="1" kern="0" dirty="0">
                <a:solidFill>
                  <a:sysClr val="windowText" lastClr="000000"/>
                </a:solidFill>
              </a:rPr>
              <a:t>features</a:t>
            </a:r>
            <a:r>
              <a:rPr lang="en-US" kern="0" dirty="0">
                <a:solidFill>
                  <a:sysClr val="windowText" lastClr="000000"/>
                </a:solidFill>
              </a:rPr>
              <a:t>:</a:t>
            </a:r>
          </a:p>
          <a:p>
            <a:pPr marL="285750" indent="-285750" defTabSz="685800">
              <a:buFont typeface="Arial" panose="020B0604020202020204" pitchFamily="34" charset="0"/>
              <a:buChar char="•"/>
            </a:pPr>
            <a:r>
              <a:rPr lang="en-US" kern="0" dirty="0">
                <a:solidFill>
                  <a:sysClr val="windowText" lastClr="000000"/>
                </a:solidFill>
              </a:rPr>
              <a:t>Open top </a:t>
            </a:r>
          </a:p>
          <a:p>
            <a:pPr marL="285750" indent="-285750" defTabSz="685800">
              <a:buFont typeface="Arial" panose="020B0604020202020204" pitchFamily="34" charset="0"/>
              <a:buChar char="•"/>
            </a:pPr>
            <a:r>
              <a:rPr lang="en-US" kern="0" dirty="0">
                <a:solidFill>
                  <a:sysClr val="windowText" lastClr="000000"/>
                </a:solidFill>
              </a:rPr>
              <a:t>Closed bottom </a:t>
            </a:r>
          </a:p>
          <a:p>
            <a:pPr marL="285750" indent="-285750" defTabSz="685800">
              <a:buFont typeface="Arial" panose="020B0604020202020204" pitchFamily="34" charset="0"/>
              <a:buChar char="•"/>
            </a:pPr>
            <a:r>
              <a:rPr lang="en-US" kern="0" dirty="0">
                <a:solidFill>
                  <a:sysClr val="windowText" lastClr="000000"/>
                </a:solidFill>
              </a:rPr>
              <a:t>Holds liquid</a:t>
            </a:r>
            <a:endParaRPr lang="en-US" i="1" kern="0" dirty="0">
              <a:solidFill>
                <a:sysClr val="windowText" lastClr="000000"/>
              </a:solidFill>
            </a:endParaRPr>
          </a:p>
          <a:p>
            <a:pPr marL="285750" indent="-285750" defTabSz="685800">
              <a:buFont typeface="Arial" panose="020B0604020202020204" pitchFamily="34" charset="0"/>
              <a:buChar char="•"/>
            </a:pPr>
            <a:r>
              <a:rPr lang="en-US" kern="0" dirty="0">
                <a:solidFill>
                  <a:sysClr val="windowText" lastClr="000000"/>
                </a:solidFill>
              </a:rPr>
              <a:t>Hand-sized</a:t>
            </a:r>
            <a:endParaRPr lang="en-US" i="1" kern="0" dirty="0">
              <a:solidFill>
                <a:sysClr val="windowText" lastClr="000000"/>
              </a:solidFill>
            </a:endParaRPr>
          </a:p>
        </p:txBody>
      </p:sp>
      <p:pic>
        <p:nvPicPr>
          <p:cNvPr id="10" name="Picture 10" descr="See the source image">
            <a:extLst>
              <a:ext uri="{FF2B5EF4-FFF2-40B4-BE49-F238E27FC236}">
                <a16:creationId xmlns:a16="http://schemas.microsoft.com/office/drawing/2014/main" id="{81E73C92-8210-4B33-A6E0-96BBF75F15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1274" y="2602423"/>
            <a:ext cx="607200" cy="6101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7A5CB33-0167-42C0-AC77-7EF2F37543C9}"/>
              </a:ext>
            </a:extLst>
          </p:cNvPr>
          <p:cNvSpPr/>
          <p:nvPr/>
        </p:nvSpPr>
        <p:spPr>
          <a:xfrm>
            <a:off x="1516380" y="3436620"/>
            <a:ext cx="3436620" cy="1470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1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E22D-F930-4D39-BE13-56EA5E50FD1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EEC3C13-20C3-4E1C-9241-D3D8E19B62B5}"/>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C0253021-7487-4D2A-A1D0-DF31D9DD0EE5}"/>
              </a:ext>
            </a:extLst>
          </p:cNvPr>
          <p:cNvPicPr>
            <a:picLocks noChangeAspect="1"/>
          </p:cNvPicPr>
          <p:nvPr/>
        </p:nvPicPr>
        <p:blipFill>
          <a:blip r:embed="rId3"/>
          <a:stretch>
            <a:fillRect/>
          </a:stretch>
        </p:blipFill>
        <p:spPr>
          <a:xfrm>
            <a:off x="670968" y="628379"/>
            <a:ext cx="7802064" cy="3886742"/>
          </a:xfrm>
          <a:prstGeom prst="rect">
            <a:avLst/>
          </a:prstGeom>
        </p:spPr>
      </p:pic>
    </p:spTree>
    <p:extLst>
      <p:ext uri="{BB962C8B-B14F-4D97-AF65-F5344CB8AC3E}">
        <p14:creationId xmlns:p14="http://schemas.microsoft.com/office/powerpoint/2010/main" val="36019055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C01F5-CBB1-4A97-9B16-A409BA0B8A6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84D3061-E349-4875-92F0-02C8B80FB29B}"/>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4E2343F9-EC68-4B7C-BF7A-9DD3E2E87961}"/>
              </a:ext>
            </a:extLst>
          </p:cNvPr>
          <p:cNvPicPr>
            <a:picLocks noChangeAspect="1"/>
          </p:cNvPicPr>
          <p:nvPr/>
        </p:nvPicPr>
        <p:blipFill>
          <a:blip r:embed="rId3"/>
          <a:stretch>
            <a:fillRect/>
          </a:stretch>
        </p:blipFill>
        <p:spPr>
          <a:xfrm>
            <a:off x="1471180" y="747458"/>
            <a:ext cx="6201640" cy="3648584"/>
          </a:xfrm>
          <a:prstGeom prst="rect">
            <a:avLst/>
          </a:prstGeom>
        </p:spPr>
      </p:pic>
    </p:spTree>
    <p:extLst>
      <p:ext uri="{BB962C8B-B14F-4D97-AF65-F5344CB8AC3E}">
        <p14:creationId xmlns:p14="http://schemas.microsoft.com/office/powerpoint/2010/main" val="124486769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8FFB-130A-4A45-B05E-8B45FF3D505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6F771EE-BF9F-4699-9EC1-770F41FC4DD0}"/>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C2DC6A48-D261-4D33-AA9C-42B1DEF20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450"/>
            <a:ext cx="9144000" cy="4800600"/>
          </a:xfrm>
          <a:prstGeom prst="rect">
            <a:avLst/>
          </a:prstGeom>
        </p:spPr>
      </p:pic>
    </p:spTree>
    <p:extLst>
      <p:ext uri="{BB962C8B-B14F-4D97-AF65-F5344CB8AC3E}">
        <p14:creationId xmlns:p14="http://schemas.microsoft.com/office/powerpoint/2010/main" val="78675854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1577578"/>
            <a:ext cx="7886700" cy="994172"/>
          </a:xfrm>
        </p:spPr>
        <p:txBody>
          <a:bodyPr>
            <a:normAutofit fontScale="90000"/>
          </a:bodyPr>
          <a:lstStyle/>
          <a:p>
            <a:r>
              <a:rPr lang="en-US" dirty="0"/>
              <a:t>Demo</a:t>
            </a:r>
            <a:br>
              <a:rPr lang="en-US" dirty="0"/>
            </a:br>
            <a:br>
              <a:rPr lang="en-US" dirty="0"/>
            </a:br>
            <a:r>
              <a:rPr lang="en-US" dirty="0"/>
              <a:t>Not-so-deep Learning with Neural Networks</a:t>
            </a:r>
            <a:br>
              <a:rPr lang="en-US" dirty="0"/>
            </a:br>
            <a:br>
              <a:rPr lang="en-US" dirty="0"/>
            </a:br>
            <a:r>
              <a:rPr lang="en-US" b="1" dirty="0">
                <a:solidFill>
                  <a:srgbClr val="C00000"/>
                </a:solidFill>
              </a:rPr>
              <a:t>aka.ms/</a:t>
            </a:r>
            <a:r>
              <a:rPr lang="en-US" b="1" dirty="0" err="1">
                <a:solidFill>
                  <a:srgbClr val="C00000"/>
                </a:solidFill>
              </a:rPr>
              <a:t>nndemo</a:t>
            </a:r>
            <a:endParaRPr lang="en-US" b="1" dirty="0">
              <a:solidFill>
                <a:srgbClr val="C00000"/>
              </a:solidFill>
            </a:endParaRPr>
          </a:p>
        </p:txBody>
      </p:sp>
    </p:spTree>
    <p:extLst>
      <p:ext uri="{BB962C8B-B14F-4D97-AF65-F5344CB8AC3E}">
        <p14:creationId xmlns:p14="http://schemas.microsoft.com/office/powerpoint/2010/main" val="3703185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1245" y="351132"/>
            <a:ext cx="8416918" cy="565115"/>
          </a:xfrm>
        </p:spPr>
        <p:txBody>
          <a:bodyPr anchor="b"/>
          <a:lstStyle/>
          <a:p>
            <a:pPr>
              <a:lnSpc>
                <a:spcPct val="100000"/>
              </a:lnSpc>
            </a:pPr>
            <a:r>
              <a:rPr lang="en-US" sz="3300" dirty="0"/>
              <a:t>PASS Summit Learning Pathway:</a:t>
            </a:r>
            <a:br>
              <a:rPr lang="en-US" sz="3300" dirty="0"/>
            </a:br>
            <a:r>
              <a:rPr lang="en-US" sz="1800" dirty="0">
                <a:solidFill>
                  <a:srgbClr val="55BCB3"/>
                </a:solidFill>
              </a:rPr>
              <a:t>AI for Everyone</a:t>
            </a:r>
            <a:endParaRPr lang="en-US" sz="1050"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0"/>
          </p:nvPr>
        </p:nvSpPr>
        <p:spPr>
          <a:xfrm>
            <a:off x="587150" y="3540617"/>
            <a:ext cx="1891965" cy="375196"/>
          </a:xfrm>
          <a:ln>
            <a:noFill/>
          </a:ln>
        </p:spPr>
        <p:txBody>
          <a:bodyPr anchor="b"/>
          <a:lstStyle/>
          <a:p>
            <a:pPr algn="ctr"/>
            <a:r>
              <a:rPr lang="en-US" sz="1200" dirty="0">
                <a:solidFill>
                  <a:srgbClr val="289E52"/>
                </a:solidFill>
              </a:rPr>
              <a:t>AI for Developers</a:t>
            </a:r>
          </a:p>
        </p:txBody>
      </p:sp>
      <p:sp>
        <p:nvSpPr>
          <p:cNvPr id="4" name="Text Placeholder 3"/>
          <p:cNvSpPr>
            <a:spLocks noGrp="1"/>
          </p:cNvSpPr>
          <p:nvPr>
            <p:ph type="body" sz="quarter" idx="26"/>
          </p:nvPr>
        </p:nvSpPr>
        <p:spPr>
          <a:xfrm>
            <a:off x="240271" y="4038667"/>
            <a:ext cx="2419618" cy="934485"/>
          </a:xfrm>
          <a:ln>
            <a:noFill/>
          </a:ln>
        </p:spPr>
        <p:txBody>
          <a:bodyPr lIns="67500"/>
          <a:lstStyle/>
          <a:p>
            <a:pPr algn="ctr"/>
            <a:r>
              <a:rPr lang="en-US" sz="1050" b="1" dirty="0">
                <a:latin typeface="Segoe UI Semibold" panose="020B0502040204020203" pitchFamily="34" charset="0"/>
              </a:rPr>
              <a:t>Anupama Natarajan</a:t>
            </a:r>
          </a:p>
          <a:p>
            <a:pPr algn="ctr"/>
            <a:r>
              <a:rPr lang="en-US" sz="1050" dirty="0"/>
              <a:t>Thursday, November 07</a:t>
            </a:r>
          </a:p>
          <a:p>
            <a:pPr algn="ctr"/>
            <a:r>
              <a:rPr lang="en-US" sz="1050" dirty="0"/>
              <a:t>10:15 AM</a:t>
            </a:r>
          </a:p>
          <a:p>
            <a:pPr algn="ctr"/>
            <a:r>
              <a:rPr lang="en-US" sz="1050" dirty="0"/>
              <a:t>Room: 604</a:t>
            </a:r>
          </a:p>
        </p:txBody>
      </p:sp>
      <p:sp>
        <p:nvSpPr>
          <p:cNvPr id="5" name="Text Placeholder 4"/>
          <p:cNvSpPr>
            <a:spLocks noGrp="1"/>
          </p:cNvSpPr>
          <p:nvPr>
            <p:ph type="body" sz="quarter" idx="27"/>
          </p:nvPr>
        </p:nvSpPr>
        <p:spPr>
          <a:xfrm>
            <a:off x="2585507" y="3540617"/>
            <a:ext cx="1891965" cy="375196"/>
          </a:xfrm>
          <a:ln>
            <a:noFill/>
          </a:ln>
        </p:spPr>
        <p:txBody>
          <a:bodyPr anchor="b"/>
          <a:lstStyle/>
          <a:p>
            <a:pPr algn="ctr"/>
            <a:r>
              <a:rPr lang="en-US" sz="1200" dirty="0">
                <a:solidFill>
                  <a:srgbClr val="289E52"/>
                </a:solidFill>
              </a:rPr>
              <a:t>AI for the DBA</a:t>
            </a:r>
          </a:p>
        </p:txBody>
      </p:sp>
      <p:sp>
        <p:nvSpPr>
          <p:cNvPr id="6" name="Text Placeholder 5"/>
          <p:cNvSpPr>
            <a:spLocks noGrp="1"/>
          </p:cNvSpPr>
          <p:nvPr>
            <p:ph type="body" sz="quarter" idx="28"/>
          </p:nvPr>
        </p:nvSpPr>
        <p:spPr>
          <a:xfrm>
            <a:off x="2597455" y="4038667"/>
            <a:ext cx="1749914" cy="934485"/>
          </a:xfrm>
          <a:ln>
            <a:noFill/>
          </a:ln>
        </p:spPr>
        <p:txBody>
          <a:bodyPr/>
          <a:lstStyle/>
          <a:p>
            <a:pPr algn="ctr"/>
            <a:r>
              <a:rPr lang="en-US" sz="1050" b="1" dirty="0">
                <a:latin typeface="Segoe UI Semibold" panose="020B0502040204020203" pitchFamily="34" charset="0"/>
              </a:rPr>
              <a:t>Melody Zacharias</a:t>
            </a:r>
          </a:p>
          <a:p>
            <a:pPr algn="ctr"/>
            <a:r>
              <a:rPr lang="en-US" sz="1050" dirty="0"/>
              <a:t>Thursday, November 07</a:t>
            </a:r>
          </a:p>
          <a:p>
            <a:pPr algn="ctr"/>
            <a:r>
              <a:rPr lang="en-US" sz="1050" dirty="0"/>
              <a:t>3:15 PM</a:t>
            </a:r>
          </a:p>
          <a:p>
            <a:pPr algn="ctr"/>
            <a:r>
              <a:rPr lang="en-US" sz="1050" dirty="0"/>
              <a:t>Room: 608</a:t>
            </a:r>
          </a:p>
        </p:txBody>
      </p:sp>
      <p:sp>
        <p:nvSpPr>
          <p:cNvPr id="7" name="Text Placeholder 6"/>
          <p:cNvSpPr>
            <a:spLocks noGrp="1"/>
          </p:cNvSpPr>
          <p:nvPr>
            <p:ph type="body" sz="quarter" idx="29"/>
          </p:nvPr>
        </p:nvSpPr>
        <p:spPr>
          <a:xfrm>
            <a:off x="6596232" y="3540617"/>
            <a:ext cx="1891965" cy="375196"/>
          </a:xfrm>
          <a:ln>
            <a:noFill/>
          </a:ln>
        </p:spPr>
        <p:txBody>
          <a:bodyPr anchor="b"/>
          <a:lstStyle/>
          <a:p>
            <a:pPr algn="ctr"/>
            <a:r>
              <a:rPr lang="en-US" sz="1200" dirty="0">
                <a:solidFill>
                  <a:srgbClr val="55BCB3"/>
                </a:solidFill>
              </a:rPr>
              <a:t>AI for Analysts</a:t>
            </a:r>
          </a:p>
        </p:txBody>
      </p:sp>
      <p:sp>
        <p:nvSpPr>
          <p:cNvPr id="8" name="Text Placeholder 7"/>
          <p:cNvSpPr>
            <a:spLocks noGrp="1"/>
          </p:cNvSpPr>
          <p:nvPr>
            <p:ph type="body" sz="quarter" idx="30"/>
          </p:nvPr>
        </p:nvSpPr>
        <p:spPr>
          <a:xfrm>
            <a:off x="6781074" y="4042748"/>
            <a:ext cx="1418130" cy="934485"/>
          </a:xfrm>
          <a:ln>
            <a:noFill/>
          </a:ln>
        </p:spPr>
        <p:txBody>
          <a:bodyPr/>
          <a:lstStyle/>
          <a:p>
            <a:pPr algn="ctr"/>
            <a:r>
              <a:rPr lang="en-US" sz="1050" b="1" dirty="0">
                <a:latin typeface="Segoe UI Semibold" panose="020B0502040204020203" pitchFamily="34" charset="0"/>
              </a:rPr>
              <a:t>Leila </a:t>
            </a:r>
            <a:r>
              <a:rPr lang="en-US" sz="1050" b="1" dirty="0" err="1">
                <a:latin typeface="Segoe UI Semibold" panose="020B0502040204020203" pitchFamily="34" charset="0"/>
              </a:rPr>
              <a:t>Etaati</a:t>
            </a:r>
            <a:endParaRPr lang="en-US" sz="1050" b="1" dirty="0">
              <a:latin typeface="Segoe UI Semibold" panose="020B0502040204020203" pitchFamily="34" charset="0"/>
            </a:endParaRPr>
          </a:p>
          <a:p>
            <a:pPr algn="ctr"/>
            <a:r>
              <a:rPr lang="en-US" sz="1050" dirty="0"/>
              <a:t>Friday, November 08</a:t>
            </a:r>
          </a:p>
          <a:p>
            <a:pPr algn="ctr"/>
            <a:r>
              <a:rPr lang="en-US" sz="1050" dirty="0"/>
              <a:t>8:00 AM</a:t>
            </a:r>
          </a:p>
          <a:p>
            <a:pPr algn="ctr"/>
            <a:r>
              <a:rPr lang="en-US" sz="1050" dirty="0"/>
              <a:t>Room: TCC Yakima 1</a:t>
            </a:r>
          </a:p>
        </p:txBody>
      </p:sp>
      <p:pic>
        <p:nvPicPr>
          <p:cNvPr id="37" name="Picture 36">
            <a:extLst>
              <a:ext uri="{FF2B5EF4-FFF2-40B4-BE49-F238E27FC236}">
                <a16:creationId xmlns:a16="http://schemas.microsoft.com/office/drawing/2014/main" id="{B4755CD5-B454-5243-BB13-C37329648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65" y="4484388"/>
            <a:ext cx="1235421" cy="931042"/>
          </a:xfrm>
          <a:prstGeom prst="rect">
            <a:avLst/>
          </a:prstGeom>
        </p:spPr>
      </p:pic>
      <p:sp>
        <p:nvSpPr>
          <p:cNvPr id="20" name="Text Placeholder 4">
            <a:extLst>
              <a:ext uri="{FF2B5EF4-FFF2-40B4-BE49-F238E27FC236}">
                <a16:creationId xmlns:a16="http://schemas.microsoft.com/office/drawing/2014/main" id="{258ABF00-1259-3449-AC9F-B2BD344C6402}"/>
              </a:ext>
            </a:extLst>
          </p:cNvPr>
          <p:cNvSpPr txBox="1">
            <a:spLocks/>
          </p:cNvSpPr>
          <p:nvPr/>
        </p:nvSpPr>
        <p:spPr>
          <a:xfrm>
            <a:off x="4591640" y="3540617"/>
            <a:ext cx="1891965" cy="375196"/>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200" dirty="0">
                <a:solidFill>
                  <a:srgbClr val="55BCB3"/>
                </a:solidFill>
              </a:rPr>
              <a:t>AI for the BI Professional</a:t>
            </a:r>
          </a:p>
        </p:txBody>
      </p:sp>
      <p:sp>
        <p:nvSpPr>
          <p:cNvPr id="23" name="Text Placeholder 5">
            <a:extLst>
              <a:ext uri="{FF2B5EF4-FFF2-40B4-BE49-F238E27FC236}">
                <a16:creationId xmlns:a16="http://schemas.microsoft.com/office/drawing/2014/main" id="{E5B28950-C1D2-0F48-B607-0523E9F8A7EF}"/>
              </a:ext>
            </a:extLst>
          </p:cNvPr>
          <p:cNvSpPr txBox="1">
            <a:spLocks/>
          </p:cNvSpPr>
          <p:nvPr/>
        </p:nvSpPr>
        <p:spPr>
          <a:xfrm>
            <a:off x="4662665" y="4038667"/>
            <a:ext cx="1749914" cy="934485"/>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050" b="1" dirty="0">
                <a:solidFill>
                  <a:srgbClr val="000000"/>
                </a:solidFill>
                <a:latin typeface="Segoe UI Semibold" panose="020B0502040204020203" pitchFamily="34" charset="0"/>
              </a:rPr>
              <a:t>Leila </a:t>
            </a:r>
            <a:r>
              <a:rPr lang="en-US" sz="1050" b="1" dirty="0" err="1">
                <a:solidFill>
                  <a:srgbClr val="000000"/>
                </a:solidFill>
                <a:latin typeface="Segoe UI Semibold" panose="020B0502040204020203" pitchFamily="34" charset="0"/>
              </a:rPr>
              <a:t>Etaati</a:t>
            </a:r>
            <a:endParaRPr lang="en-US" sz="1050" b="1" dirty="0">
              <a:solidFill>
                <a:srgbClr val="000000"/>
              </a:solidFill>
              <a:latin typeface="Segoe UI Semibold" panose="020B0502040204020203" pitchFamily="34" charset="0"/>
            </a:endParaRPr>
          </a:p>
          <a:p>
            <a:pPr algn="ctr" defTabSz="914378">
              <a:buClr>
                <a:srgbClr val="33C0CD"/>
              </a:buClr>
            </a:pPr>
            <a:r>
              <a:rPr lang="en-US" sz="1050" dirty="0">
                <a:solidFill>
                  <a:srgbClr val="000000"/>
                </a:solidFill>
                <a:latin typeface="Segoe UI"/>
              </a:rPr>
              <a:t>Thursday, November 07</a:t>
            </a:r>
          </a:p>
          <a:p>
            <a:pPr algn="ctr" defTabSz="914378">
              <a:buClr>
                <a:srgbClr val="33C0CD"/>
              </a:buClr>
            </a:pPr>
            <a:r>
              <a:rPr lang="en-US" sz="1050" dirty="0">
                <a:solidFill>
                  <a:srgbClr val="000000"/>
                </a:solidFill>
                <a:latin typeface="Segoe UI"/>
              </a:rPr>
              <a:t>1:30 PM</a:t>
            </a:r>
          </a:p>
          <a:p>
            <a:pPr algn="ctr" defTabSz="914378">
              <a:buClr>
                <a:srgbClr val="33C0CD"/>
              </a:buClr>
            </a:pPr>
            <a:r>
              <a:rPr lang="en-US" sz="1050" dirty="0">
                <a:solidFill>
                  <a:srgbClr val="000000"/>
                </a:solidFill>
                <a:latin typeface="Segoe UI"/>
              </a:rPr>
              <a:t>Room: TCC Skagit 4</a:t>
            </a:r>
          </a:p>
        </p:txBody>
      </p:sp>
      <p:pic>
        <p:nvPicPr>
          <p:cNvPr id="38" name="Picture 37">
            <a:extLst>
              <a:ext uri="{FF2B5EF4-FFF2-40B4-BE49-F238E27FC236}">
                <a16:creationId xmlns:a16="http://schemas.microsoft.com/office/drawing/2014/main" id="{35E2B086-4F24-A148-8427-D501D67C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731" y="3417761"/>
            <a:ext cx="266700" cy="266700"/>
          </a:xfrm>
          <a:prstGeom prst="rect">
            <a:avLst/>
          </a:prstGeom>
        </p:spPr>
      </p:pic>
      <p:pic>
        <p:nvPicPr>
          <p:cNvPr id="21" name="Picture 20">
            <a:extLst>
              <a:ext uri="{FF2B5EF4-FFF2-40B4-BE49-F238E27FC236}">
                <a16:creationId xmlns:a16="http://schemas.microsoft.com/office/drawing/2014/main" id="{23F16965-91A2-F047-86BD-EB66BFC90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062" y="3417761"/>
            <a:ext cx="266700" cy="266700"/>
          </a:xfrm>
          <a:prstGeom prst="rect">
            <a:avLst/>
          </a:prstGeom>
        </p:spPr>
      </p:pic>
      <p:pic>
        <p:nvPicPr>
          <p:cNvPr id="22" name="Picture 21">
            <a:extLst>
              <a:ext uri="{FF2B5EF4-FFF2-40B4-BE49-F238E27FC236}">
                <a16:creationId xmlns:a16="http://schemas.microsoft.com/office/drawing/2014/main" id="{4F9821D1-BE26-2340-8F18-86BC14DDF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789" y="3417761"/>
            <a:ext cx="266700" cy="266700"/>
          </a:xfrm>
          <a:prstGeom prst="rect">
            <a:avLst/>
          </a:prstGeom>
        </p:spPr>
      </p:pic>
      <p:cxnSp>
        <p:nvCxnSpPr>
          <p:cNvPr id="13" name="Elbow Connector 12">
            <a:extLst>
              <a:ext uri="{FF2B5EF4-FFF2-40B4-BE49-F238E27FC236}">
                <a16:creationId xmlns:a16="http://schemas.microsoft.com/office/drawing/2014/main" id="{6B7B7270-8CC6-8142-BA13-5C24094038AC}"/>
              </a:ext>
            </a:extLst>
          </p:cNvPr>
          <p:cNvCxnSpPr>
            <a:cxnSpLocks/>
            <a:endCxn id="22" idx="0"/>
          </p:cNvCxnSpPr>
          <p:nvPr/>
        </p:nvCxnSpPr>
        <p:spPr>
          <a:xfrm>
            <a:off x="4459810" y="3204790"/>
            <a:ext cx="3030329" cy="212972"/>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3351749B-5F9D-344D-BA65-9682103D2E06}"/>
              </a:ext>
            </a:extLst>
          </p:cNvPr>
          <p:cNvCxnSpPr>
            <a:cxnSpLocks/>
            <a:endCxn id="38" idx="0"/>
          </p:cNvCxnSpPr>
          <p:nvPr/>
        </p:nvCxnSpPr>
        <p:spPr>
          <a:xfrm rot="10800000" flipV="1">
            <a:off x="1450081" y="3204790"/>
            <a:ext cx="3009729" cy="212971"/>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0C37733-61ED-DF44-86CB-69BDC56F8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032" y="3417761"/>
            <a:ext cx="266700" cy="266700"/>
          </a:xfrm>
          <a:prstGeom prst="rect">
            <a:avLst/>
          </a:prstGeom>
        </p:spPr>
      </p:pic>
      <p:cxnSp>
        <p:nvCxnSpPr>
          <p:cNvPr id="12" name="Elbow Connector 11">
            <a:extLst>
              <a:ext uri="{FF2B5EF4-FFF2-40B4-BE49-F238E27FC236}">
                <a16:creationId xmlns:a16="http://schemas.microsoft.com/office/drawing/2014/main" id="{A7622266-B2B2-9B45-8777-9645FA82946C}"/>
              </a:ext>
            </a:extLst>
          </p:cNvPr>
          <p:cNvCxnSpPr>
            <a:cxnSpLocks/>
            <a:stCxn id="26" idx="2"/>
            <a:endCxn id="21" idx="0"/>
          </p:cNvCxnSpPr>
          <p:nvPr/>
        </p:nvCxnSpPr>
        <p:spPr>
          <a:xfrm rot="5400000">
            <a:off x="3753699" y="2711652"/>
            <a:ext cx="424824" cy="987397"/>
          </a:xfrm>
          <a:prstGeom prst="bentConnector3">
            <a:avLst>
              <a:gd name="adj1" fmla="val 50000"/>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F58D9A-00E8-904E-9501-F49357020015}"/>
              </a:ext>
            </a:extLst>
          </p:cNvPr>
          <p:cNvCxnSpPr>
            <a:cxnSpLocks/>
            <a:stCxn id="24" idx="0"/>
          </p:cNvCxnSpPr>
          <p:nvPr/>
        </p:nvCxnSpPr>
        <p:spPr>
          <a:xfrm rot="16200000" flipV="1">
            <a:off x="4888610" y="2775989"/>
            <a:ext cx="212972" cy="1070573"/>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sp>
        <p:nvSpPr>
          <p:cNvPr id="25" name="Text Placeholder 4">
            <a:extLst>
              <a:ext uri="{FF2B5EF4-FFF2-40B4-BE49-F238E27FC236}">
                <a16:creationId xmlns:a16="http://schemas.microsoft.com/office/drawing/2014/main" id="{CE39D616-80E2-4337-A6C7-916E5BF9537F}"/>
              </a:ext>
            </a:extLst>
          </p:cNvPr>
          <p:cNvSpPr txBox="1">
            <a:spLocks/>
          </p:cNvSpPr>
          <p:nvPr/>
        </p:nvSpPr>
        <p:spPr>
          <a:xfrm>
            <a:off x="1450081" y="2082063"/>
            <a:ext cx="6079247" cy="303734"/>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200" dirty="0">
                <a:solidFill>
                  <a:srgbClr val="55BCB3"/>
                </a:solidFill>
              </a:rPr>
              <a:t>A Behind the Scenes Look at Machine Learning, AI and DL</a:t>
            </a:r>
          </a:p>
        </p:txBody>
      </p:sp>
      <p:sp>
        <p:nvSpPr>
          <p:cNvPr id="26" name="Text Placeholder 5">
            <a:extLst>
              <a:ext uri="{FF2B5EF4-FFF2-40B4-BE49-F238E27FC236}">
                <a16:creationId xmlns:a16="http://schemas.microsoft.com/office/drawing/2014/main" id="{7DB05F8C-8D4D-4AE7-AD57-728261CB7C63}"/>
              </a:ext>
            </a:extLst>
          </p:cNvPr>
          <p:cNvSpPr txBox="1">
            <a:spLocks/>
          </p:cNvSpPr>
          <p:nvPr/>
        </p:nvSpPr>
        <p:spPr>
          <a:xfrm>
            <a:off x="3255886" y="2394452"/>
            <a:ext cx="2407846" cy="598486"/>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050" b="1" dirty="0">
                <a:solidFill>
                  <a:srgbClr val="000000"/>
                </a:solidFill>
                <a:latin typeface="Segoe UI Semibold" panose="020B0502040204020203" pitchFamily="34" charset="0"/>
              </a:rPr>
              <a:t>Anna Thomas</a:t>
            </a:r>
          </a:p>
          <a:p>
            <a:pPr algn="ctr" defTabSz="914378">
              <a:buClr>
                <a:srgbClr val="33C0CD"/>
              </a:buClr>
            </a:pPr>
            <a:r>
              <a:rPr lang="en-US" sz="1050" dirty="0">
                <a:solidFill>
                  <a:srgbClr val="000000"/>
                </a:solidFill>
                <a:latin typeface="Segoe UI"/>
              </a:rPr>
              <a:t>Wednesday, November 06, 3:15 PM</a:t>
            </a:r>
          </a:p>
          <a:p>
            <a:pPr algn="ctr" defTabSz="914378">
              <a:buClr>
                <a:srgbClr val="33C0CD"/>
              </a:buClr>
            </a:pPr>
            <a:r>
              <a:rPr lang="en-US" sz="1050" dirty="0">
                <a:solidFill>
                  <a:srgbClr val="000000"/>
                </a:solidFill>
                <a:latin typeface="Segoe UI"/>
              </a:rPr>
              <a:t>Room: 3AB</a:t>
            </a:r>
          </a:p>
        </p:txBody>
      </p:sp>
      <p:cxnSp>
        <p:nvCxnSpPr>
          <p:cNvPr id="48" name="Straight Connector 47">
            <a:extLst>
              <a:ext uri="{FF2B5EF4-FFF2-40B4-BE49-F238E27FC236}">
                <a16:creationId xmlns:a16="http://schemas.microsoft.com/office/drawing/2014/main" id="{01B27F61-E6F8-4801-9544-2FDE4D4D15B2}"/>
              </a:ext>
            </a:extLst>
          </p:cNvPr>
          <p:cNvCxnSpPr>
            <a:cxnSpLocks/>
            <a:stCxn id="18" idx="2"/>
            <a:endCxn id="25" idx="0"/>
          </p:cNvCxnSpPr>
          <p:nvPr/>
        </p:nvCxnSpPr>
        <p:spPr>
          <a:xfrm>
            <a:off x="4489704" y="1875339"/>
            <a:ext cx="1" cy="206724"/>
          </a:xfrm>
          <a:prstGeom prst="line">
            <a:avLst/>
          </a:prstGeom>
          <a:ln w="38100"/>
        </p:spPr>
        <p:style>
          <a:lnRef idx="1">
            <a:schemeClr val="dk1"/>
          </a:lnRef>
          <a:fillRef idx="0">
            <a:schemeClr val="dk1"/>
          </a:fillRef>
          <a:effectRef idx="0">
            <a:schemeClr val="dk1"/>
          </a:effectRef>
          <a:fontRef idx="minor">
            <a:schemeClr val="tx1"/>
          </a:fontRef>
        </p:style>
      </p:cxnSp>
      <p:sp>
        <p:nvSpPr>
          <p:cNvPr id="27" name="Graphic 2">
            <a:extLst>
              <a:ext uri="{FF2B5EF4-FFF2-40B4-BE49-F238E27FC236}">
                <a16:creationId xmlns:a16="http://schemas.microsoft.com/office/drawing/2014/main" id="{2E43601D-A813-4478-A6BB-37625ACE707D}"/>
              </a:ext>
            </a:extLst>
          </p:cNvPr>
          <p:cNvSpPr>
            <a:spLocks noChangeAspect="1"/>
          </p:cNvSpPr>
          <p:nvPr/>
        </p:nvSpPr>
        <p:spPr>
          <a:xfrm>
            <a:off x="8162734" y="-47507"/>
            <a:ext cx="1070858" cy="486918"/>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3"/>
              </a:gs>
              <a:gs pos="76000">
                <a:schemeClr val="accent4"/>
              </a:gs>
            </a:gsLst>
            <a:lin ang="2700000" scaled="0"/>
          </a:gradFill>
          <a:ln w="6694"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endParaRPr lang="en-US" sz="1350">
              <a:solidFill>
                <a:srgbClr val="000000"/>
              </a:solidFill>
              <a:latin typeface="Segoe UI"/>
            </a:endParaRPr>
          </a:p>
        </p:txBody>
      </p:sp>
      <p:sp>
        <p:nvSpPr>
          <p:cNvPr id="18" name="Rectangle 17">
            <a:extLst>
              <a:ext uri="{FF2B5EF4-FFF2-40B4-BE49-F238E27FC236}">
                <a16:creationId xmlns:a16="http://schemas.microsoft.com/office/drawing/2014/main" id="{7648DA83-2087-4234-9EF8-7F86321A6995}"/>
              </a:ext>
            </a:extLst>
          </p:cNvPr>
          <p:cNvSpPr/>
          <p:nvPr/>
        </p:nvSpPr>
        <p:spPr>
          <a:xfrm>
            <a:off x="3102941" y="1113592"/>
            <a:ext cx="2773525" cy="761747"/>
          </a:xfrm>
          <a:prstGeom prst="rect">
            <a:avLst/>
          </a:prstGeom>
        </p:spPr>
        <p:txBody>
          <a:bodyPr wrap="square">
            <a:spAutoFit/>
          </a:bodyPr>
          <a:lstStyle/>
          <a:p>
            <a:pPr algn="ctr" defTabSz="685800"/>
            <a:r>
              <a:rPr lang="en-US" sz="1200" b="1" dirty="0">
                <a:solidFill>
                  <a:srgbClr val="533193"/>
                </a:solidFill>
                <a:latin typeface="Segoe UI Semibold" panose="020B0502040204020203" pitchFamily="34" charset="0"/>
                <a:cs typeface="Segoe UI Semibold" panose="020B0502040204020203" pitchFamily="34" charset="0"/>
              </a:rPr>
              <a:t>An Introduction to AI for Everyone</a:t>
            </a:r>
            <a:br>
              <a:rPr lang="en-US" b="1" dirty="0">
                <a:solidFill>
                  <a:srgbClr val="B8232F"/>
                </a:solidFill>
                <a:latin typeface="Segoe UI Semibold" panose="020B0502040204020203" pitchFamily="34" charset="0"/>
                <a:cs typeface="Segoe UI Semibold" panose="020B0502040204020203" pitchFamily="34" charset="0"/>
              </a:rPr>
            </a:br>
            <a:r>
              <a:rPr lang="en-US" sz="1050" dirty="0">
                <a:solidFill>
                  <a:srgbClr val="000000"/>
                </a:solidFill>
                <a:latin typeface="Segoe UI Semibold" panose="020B0502040204020203" pitchFamily="34" charset="0"/>
                <a:cs typeface="Segoe UI Semibold" panose="020B0502040204020203" pitchFamily="34" charset="0"/>
              </a:rPr>
              <a:t>Melody Zacharias</a:t>
            </a:r>
            <a:br>
              <a:rPr lang="en-US" sz="1050" dirty="0">
                <a:solidFill>
                  <a:srgbClr val="000000"/>
                </a:solidFill>
                <a:latin typeface="Segoe UI Semibold" panose="020B0502040204020203" pitchFamily="34" charset="0"/>
                <a:cs typeface="Segoe UI Semibold" panose="020B0502040204020203" pitchFamily="34" charset="0"/>
              </a:rPr>
            </a:br>
            <a:r>
              <a:rPr lang="en-US" sz="1050" dirty="0">
                <a:solidFill>
                  <a:srgbClr val="000000"/>
                </a:solidFill>
                <a:latin typeface="Segoe UI" panose="020B0502040204020203" pitchFamily="34" charset="0"/>
                <a:cs typeface="Segoe UI" panose="020B0502040204020203" pitchFamily="34" charset="0"/>
              </a:rPr>
              <a:t>Wednesday, November 06, 1:30 PM</a:t>
            </a:r>
            <a:br>
              <a:rPr lang="en-US" sz="1050" dirty="0">
                <a:solidFill>
                  <a:srgbClr val="000000"/>
                </a:solidFill>
                <a:latin typeface="Segoe UI" panose="020B0502040204020203" pitchFamily="34" charset="0"/>
                <a:cs typeface="Segoe UI" panose="020B0502040204020203" pitchFamily="34" charset="0"/>
              </a:rPr>
            </a:br>
            <a:r>
              <a:rPr lang="en-US" sz="1050" dirty="0">
                <a:solidFill>
                  <a:srgbClr val="000000"/>
                </a:solidFill>
                <a:latin typeface="Segoe UI" panose="020B0502040204020203" pitchFamily="34" charset="0"/>
                <a:cs typeface="Segoe UI" panose="020B0502040204020203" pitchFamily="34" charset="0"/>
              </a:rPr>
              <a:t>Room: TCC Yakima 1</a:t>
            </a:r>
            <a:endParaRPr lang="en-CA" sz="1350" dirty="0">
              <a:solidFill>
                <a:srgbClr val="000000"/>
              </a:solidFill>
              <a:latin typeface="Segoe UI"/>
            </a:endParaRPr>
          </a:p>
        </p:txBody>
      </p:sp>
      <p:sp>
        <p:nvSpPr>
          <p:cNvPr id="9" name="Rectangle 8">
            <a:extLst>
              <a:ext uri="{FF2B5EF4-FFF2-40B4-BE49-F238E27FC236}">
                <a16:creationId xmlns:a16="http://schemas.microsoft.com/office/drawing/2014/main" id="{BC768370-3101-4A8C-85B3-7F3E8B2FE31F}"/>
              </a:ext>
            </a:extLst>
          </p:cNvPr>
          <p:cNvSpPr/>
          <p:nvPr/>
        </p:nvSpPr>
        <p:spPr>
          <a:xfrm>
            <a:off x="2228850" y="2082063"/>
            <a:ext cx="4552224" cy="91087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0" name="Arrow: Right 9">
            <a:extLst>
              <a:ext uri="{FF2B5EF4-FFF2-40B4-BE49-F238E27FC236}">
                <a16:creationId xmlns:a16="http://schemas.microsoft.com/office/drawing/2014/main" id="{F76DF4C2-67AE-47E4-B9A5-03448A129E90}"/>
              </a:ext>
            </a:extLst>
          </p:cNvPr>
          <p:cNvSpPr/>
          <p:nvPr/>
        </p:nvSpPr>
        <p:spPr>
          <a:xfrm>
            <a:off x="1270832" y="2349902"/>
            <a:ext cx="889000" cy="37519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4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Platforms and tools</a:t>
            </a:r>
          </a:p>
        </p:txBody>
      </p:sp>
    </p:spTree>
    <p:extLst>
      <p:ext uri="{BB962C8B-B14F-4D97-AF65-F5344CB8AC3E}">
        <p14:creationId xmlns:p14="http://schemas.microsoft.com/office/powerpoint/2010/main" val="14739646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70857983-E263-43E6-B8B2-FFD998C44065}"/>
              </a:ext>
            </a:extLst>
          </p:cNvPr>
          <p:cNvSpPr txBox="1">
            <a:spLocks/>
          </p:cNvSpPr>
          <p:nvPr/>
        </p:nvSpPr>
        <p:spPr>
          <a:xfrm>
            <a:off x="168080" y="130593"/>
            <a:ext cx="8812177" cy="950645"/>
          </a:xfrm>
          <a:prstGeom prst="rect">
            <a:avLst/>
          </a:prstGeom>
        </p:spPr>
        <p:txBody>
          <a:bodyPr vert="horz" wrap="square" lIns="0" tIns="0" rIns="0" bIns="0" rtlCol="0" anchor="t">
            <a:spAutoFit/>
          </a:bodyPr>
          <a:lstStyle>
            <a:defPPr>
              <a:defRPr lang="en-US"/>
            </a:defPPr>
            <a:lvl1pPr algn="ctr" defTabSz="951304">
              <a:lnSpc>
                <a:spcPct val="100000"/>
              </a:lnSpc>
              <a:spcBef>
                <a:spcPct val="0"/>
              </a:spcBef>
              <a:buNone/>
              <a:defRPr sz="5400" b="0" cap="none" spc="-51" baseline="0">
                <a:ln w="3175">
                  <a:noFill/>
                </a:ln>
                <a:effectLst/>
                <a:cs typeface="Segoe UI" pitchFamily="34" charset="0"/>
              </a:defRPr>
            </a:lvl1pPr>
          </a:lstStyle>
          <a:p>
            <a:pPr defTabSz="713478"/>
            <a:r>
              <a:rPr lang="en-US" sz="2059" spc="-38" dirty="0">
                <a:solidFill>
                  <a:prstClr val="black"/>
                </a:solidFill>
                <a:latin typeface="Calibri" panose="020F0502020204030204"/>
              </a:rPr>
              <a:t>Development Tools: Jupyter, VS Code, Azure Data Studio, Visual Studio, and 3</a:t>
            </a:r>
            <a:r>
              <a:rPr lang="en-US" sz="2059" spc="-38" baseline="30000" dirty="0">
                <a:solidFill>
                  <a:prstClr val="black"/>
                </a:solidFill>
                <a:latin typeface="Calibri" panose="020F0502020204030204"/>
              </a:rPr>
              <a:t>rd</a:t>
            </a:r>
            <a:r>
              <a:rPr lang="en-US" sz="2059" spc="-38" dirty="0">
                <a:solidFill>
                  <a:prstClr val="black"/>
                </a:solidFill>
                <a:latin typeface="Calibri" panose="020F0502020204030204"/>
              </a:rPr>
              <a:t> Party, </a:t>
            </a:r>
          </a:p>
          <a:p>
            <a:pPr defTabSz="713478"/>
            <a:r>
              <a:rPr lang="en-US" sz="2059" spc="-38" dirty="0">
                <a:solidFill>
                  <a:prstClr val="black"/>
                </a:solidFill>
                <a:latin typeface="Calibri" panose="020F0502020204030204"/>
              </a:rPr>
              <a:t>SDK’s and R/Python Packages</a:t>
            </a:r>
          </a:p>
          <a:p>
            <a:pPr defTabSz="713478"/>
            <a:r>
              <a:rPr lang="en-US" sz="2059" spc="-38" dirty="0">
                <a:solidFill>
                  <a:srgbClr val="A5A5A5"/>
                </a:solidFill>
                <a:latin typeface="Calibri" panose="020F0502020204030204"/>
              </a:rPr>
              <a:t>(Available on the Azure Data Science Virtual Machine)</a:t>
            </a:r>
          </a:p>
        </p:txBody>
      </p:sp>
      <p:pic>
        <p:nvPicPr>
          <p:cNvPr id="2050" name="Picture 2" descr="See the source image">
            <a:extLst>
              <a:ext uri="{FF2B5EF4-FFF2-40B4-BE49-F238E27FC236}">
                <a16:creationId xmlns:a16="http://schemas.microsoft.com/office/drawing/2014/main" id="{0FA4745E-57B5-2340-9596-E5E2644ED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554" y="1515800"/>
            <a:ext cx="4960265" cy="30640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53F8064-EEE3-487F-80AF-934B5D362111}"/>
              </a:ext>
            </a:extLst>
          </p:cNvPr>
          <p:cNvPicPr>
            <a:picLocks noChangeAspect="1"/>
          </p:cNvPicPr>
          <p:nvPr/>
        </p:nvPicPr>
        <p:blipFill>
          <a:blip r:embed="rId4"/>
          <a:stretch>
            <a:fillRect/>
          </a:stretch>
        </p:blipFill>
        <p:spPr>
          <a:xfrm>
            <a:off x="264655" y="1051063"/>
            <a:ext cx="4178137" cy="2676619"/>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43676540-10C5-5447-86F6-72E44B8D12D9}"/>
              </a:ext>
            </a:extLst>
          </p:cNvPr>
          <p:cNvPicPr>
            <a:picLocks noChangeAspect="1"/>
          </p:cNvPicPr>
          <p:nvPr/>
        </p:nvPicPr>
        <p:blipFill>
          <a:blip r:embed="rId5"/>
          <a:stretch>
            <a:fillRect/>
          </a:stretch>
        </p:blipFill>
        <p:spPr>
          <a:xfrm>
            <a:off x="4836499" y="1186886"/>
            <a:ext cx="4106234" cy="2769729"/>
          </a:xfrm>
          <a:prstGeom prst="rect">
            <a:avLst/>
          </a:prstGeom>
        </p:spPr>
      </p:pic>
      <p:sp>
        <p:nvSpPr>
          <p:cNvPr id="7" name="Rectangle 6">
            <a:extLst>
              <a:ext uri="{FF2B5EF4-FFF2-40B4-BE49-F238E27FC236}">
                <a16:creationId xmlns:a16="http://schemas.microsoft.com/office/drawing/2014/main" id="{62CFD2E9-D2D4-434D-9FF8-36BDC8D87FE7}"/>
              </a:ext>
            </a:extLst>
          </p:cNvPr>
          <p:cNvSpPr/>
          <p:nvPr/>
        </p:nvSpPr>
        <p:spPr>
          <a:xfrm>
            <a:off x="2554025" y="4645805"/>
            <a:ext cx="2698367" cy="461665"/>
          </a:xfrm>
          <a:prstGeom prst="rect">
            <a:avLst/>
          </a:prstGeom>
        </p:spPr>
        <p:txBody>
          <a:bodyPr wrap="none">
            <a:spAutoFit/>
          </a:bodyPr>
          <a:lstStyle/>
          <a:p>
            <a:pPr defTabSz="685800"/>
            <a:r>
              <a:rPr lang="en-US" sz="2400" spc="-38" dirty="0">
                <a:ln w="3175">
                  <a:noFill/>
                </a:ln>
                <a:solidFill>
                  <a:prstClr val="black"/>
                </a:solidFill>
                <a:latin typeface="Calibri" panose="020F0502020204030204"/>
                <a:cs typeface="Segoe UI" pitchFamily="34" charset="0"/>
              </a:rPr>
              <a:t>https://aka.ms/dsvm</a:t>
            </a:r>
          </a:p>
        </p:txBody>
      </p:sp>
    </p:spTree>
    <p:extLst>
      <p:ext uri="{BB962C8B-B14F-4D97-AF65-F5344CB8AC3E}">
        <p14:creationId xmlns:p14="http://schemas.microsoft.com/office/powerpoint/2010/main" val="40072788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89DACD66-9ABE-4D02-A164-A71D29E9DD5D}"/>
              </a:ext>
            </a:extLst>
          </p:cNvPr>
          <p:cNvSpPr/>
          <p:nvPr/>
        </p:nvSpPr>
        <p:spPr bwMode="auto">
          <a:xfrm>
            <a:off x="440642" y="961714"/>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Sophisticated pretrained models</a:t>
            </a:r>
          </a:p>
          <a:p>
            <a:pPr defTabSz="699220" fontAlgn="base">
              <a:spcBef>
                <a:spcPct val="0"/>
              </a:spcBef>
              <a:spcAft>
                <a:spcPct val="0"/>
              </a:spcAft>
              <a:defRPr/>
            </a:pPr>
            <a:r>
              <a:rPr lang="en-US" sz="1050" dirty="0">
                <a:solidFill>
                  <a:srgbClr val="002060"/>
                </a:solidFill>
                <a:latin typeface="Segoe UI"/>
                <a:cs typeface="Segoe UI" pitchFamily="34" charset="0"/>
              </a:rPr>
              <a:t>To accelerate solution development with easy to use pretrained models</a:t>
            </a:r>
          </a:p>
          <a:p>
            <a:pPr defTabSz="699220" fontAlgn="base">
              <a:spcBef>
                <a:spcPct val="0"/>
              </a:spcBef>
              <a:spcAft>
                <a:spcPct val="0"/>
              </a:spcAft>
              <a:defRPr/>
            </a:pPr>
            <a:endParaRPr lang="en-US" sz="1350" dirty="0">
              <a:solidFill>
                <a:srgbClr val="002060"/>
              </a:solidFill>
              <a:latin typeface="Segoe UI"/>
              <a:ea typeface="Segoe UI" pitchFamily="34" charset="0"/>
              <a:cs typeface="Segoe UI" pitchFamily="34" charset="0"/>
            </a:endParaRPr>
          </a:p>
          <a:p>
            <a:pPr defTabSz="699220" fontAlgn="base">
              <a:spcBef>
                <a:spcPct val="0"/>
              </a:spcBef>
              <a:spcAft>
                <a:spcPct val="0"/>
              </a:spcAft>
              <a:defRPr/>
            </a:pPr>
            <a:endParaRPr lang="en-US" sz="1350" dirty="0">
              <a:solidFill>
                <a:srgbClr val="002060"/>
              </a:soli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924F5600-D8EA-4EA6-82AC-B2C9608DDA7B}"/>
              </a:ext>
            </a:extLst>
          </p:cNvPr>
          <p:cNvSpPr/>
          <p:nvPr/>
        </p:nvSpPr>
        <p:spPr bwMode="auto">
          <a:xfrm>
            <a:off x="440642" y="2917339"/>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Productive services</a:t>
            </a:r>
          </a:p>
          <a:p>
            <a:pPr defTabSz="699220" fontAlgn="base">
              <a:spcBef>
                <a:spcPct val="0"/>
              </a:spcBef>
              <a:spcAft>
                <a:spcPct val="0"/>
              </a:spcAft>
              <a:defRPr/>
            </a:pPr>
            <a:r>
              <a:rPr lang="en-US" sz="1050" dirty="0">
                <a:solidFill>
                  <a:srgbClr val="002060"/>
                </a:solidFill>
                <a:latin typeface="Segoe UI"/>
                <a:cs typeface="Segoe UI" pitchFamily="34" charset="0"/>
              </a:rPr>
              <a:t>Empower your development teams</a:t>
            </a:r>
            <a:br>
              <a:rPr lang="en-US" sz="1350" dirty="0">
                <a:solidFill>
                  <a:srgbClr val="002060"/>
                </a:solidFill>
                <a:latin typeface="Segoe UI"/>
                <a:cs typeface="Segoe UI" pitchFamily="34" charset="0"/>
              </a:rPr>
            </a:br>
            <a:endParaRPr lang="en-US" sz="1350" dirty="0">
              <a:solidFill>
                <a:srgbClr val="002060"/>
              </a:solidFill>
              <a:latin typeface="Segoe UI"/>
              <a:cs typeface="Segoe UI" pitchFamily="34" charset="0"/>
            </a:endParaRPr>
          </a:p>
        </p:txBody>
      </p:sp>
      <p:sp>
        <p:nvSpPr>
          <p:cNvPr id="109" name="Rectangle 108">
            <a:extLst>
              <a:ext uri="{FF2B5EF4-FFF2-40B4-BE49-F238E27FC236}">
                <a16:creationId xmlns:a16="http://schemas.microsoft.com/office/drawing/2014/main" id="{51950791-F330-44DE-900D-41BC51CE93FC}"/>
              </a:ext>
            </a:extLst>
          </p:cNvPr>
          <p:cNvSpPr/>
          <p:nvPr/>
        </p:nvSpPr>
        <p:spPr bwMode="auto">
          <a:xfrm>
            <a:off x="440642" y="3909705"/>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Powerful infrastructure </a:t>
            </a:r>
          </a:p>
          <a:p>
            <a:pPr defTabSz="699220" fontAlgn="base">
              <a:spcBef>
                <a:spcPct val="0"/>
              </a:spcBef>
              <a:spcAft>
                <a:spcPct val="0"/>
              </a:spcAft>
              <a:defRPr/>
            </a:pPr>
            <a:r>
              <a:rPr lang="en-US" sz="1050" dirty="0">
                <a:solidFill>
                  <a:srgbClr val="002060"/>
                </a:solidFill>
                <a:latin typeface="Segoe UI"/>
                <a:cs typeface="Segoe UI" pitchFamily="34" charset="0"/>
              </a:rPr>
              <a:t>Accelerate time to value</a:t>
            </a:r>
          </a:p>
        </p:txBody>
      </p:sp>
      <p:sp>
        <p:nvSpPr>
          <p:cNvPr id="110" name="Rectangle 109">
            <a:extLst>
              <a:ext uri="{FF2B5EF4-FFF2-40B4-BE49-F238E27FC236}">
                <a16:creationId xmlns:a16="http://schemas.microsoft.com/office/drawing/2014/main" id="{51D4DFB8-7066-410C-A7C1-9D4509F3DE1F}"/>
              </a:ext>
            </a:extLst>
          </p:cNvPr>
          <p:cNvSpPr/>
          <p:nvPr/>
        </p:nvSpPr>
        <p:spPr bwMode="auto">
          <a:xfrm>
            <a:off x="5257374" y="961714"/>
            <a:ext cx="3560697"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nvSpPr>
        <p:spPr bwMode="auto">
          <a:xfrm>
            <a:off x="5257374" y="2917339"/>
            <a:ext cx="3560698"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3077E78C-A457-48FA-A784-613193EC26CA}"/>
              </a:ext>
            </a:extLst>
          </p:cNvPr>
          <p:cNvSpPr/>
          <p:nvPr/>
        </p:nvSpPr>
        <p:spPr bwMode="auto">
          <a:xfrm>
            <a:off x="5257375" y="3909706"/>
            <a:ext cx="3560696"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C0BB510E-A474-4D3E-BAAC-FB742F20EC1A}"/>
              </a:ext>
            </a:extLst>
          </p:cNvPr>
          <p:cNvSpPr txBox="1"/>
          <p:nvPr/>
        </p:nvSpPr>
        <p:spPr>
          <a:xfrm>
            <a:off x="5384529" y="1411594"/>
            <a:ext cx="513670"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Vision</a:t>
            </a:r>
          </a:p>
        </p:txBody>
      </p:sp>
      <p:sp>
        <p:nvSpPr>
          <p:cNvPr id="175" name="TextBox 174">
            <a:extLst>
              <a:ext uri="{FF2B5EF4-FFF2-40B4-BE49-F238E27FC236}">
                <a16:creationId xmlns:a16="http://schemas.microsoft.com/office/drawing/2014/main" id="{EAE57E89-6E30-4193-B9DD-50224848504C}"/>
              </a:ext>
            </a:extLst>
          </p:cNvPr>
          <p:cNvSpPr txBox="1"/>
          <p:nvPr/>
        </p:nvSpPr>
        <p:spPr>
          <a:xfrm>
            <a:off x="6313707" y="1411594"/>
            <a:ext cx="513670"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Speech</a:t>
            </a:r>
          </a:p>
        </p:txBody>
      </p:sp>
      <p:sp>
        <p:nvSpPr>
          <p:cNvPr id="176" name="TextBox 175">
            <a:extLst>
              <a:ext uri="{FF2B5EF4-FFF2-40B4-BE49-F238E27FC236}">
                <a16:creationId xmlns:a16="http://schemas.microsoft.com/office/drawing/2014/main" id="{016DE4BB-7138-449B-82AC-DB5D1D3558B5}"/>
              </a:ext>
            </a:extLst>
          </p:cNvPr>
          <p:cNvSpPr txBox="1"/>
          <p:nvPr/>
        </p:nvSpPr>
        <p:spPr>
          <a:xfrm>
            <a:off x="7226222" y="1411594"/>
            <a:ext cx="564773"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Language</a:t>
            </a:r>
          </a:p>
        </p:txBody>
      </p:sp>
      <p:sp>
        <p:nvSpPr>
          <p:cNvPr id="178" name="TextBox 177">
            <a:extLst>
              <a:ext uri="{FF2B5EF4-FFF2-40B4-BE49-F238E27FC236}">
                <a16:creationId xmlns:a16="http://schemas.microsoft.com/office/drawing/2014/main" id="{EE4FF396-5408-462F-978E-F2D4606CC4E1}"/>
              </a:ext>
            </a:extLst>
          </p:cNvPr>
          <p:cNvSpPr txBox="1"/>
          <p:nvPr/>
        </p:nvSpPr>
        <p:spPr>
          <a:xfrm>
            <a:off x="8137693" y="1411594"/>
            <a:ext cx="558383"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Search</a:t>
            </a:r>
          </a:p>
        </p:txBody>
      </p:sp>
      <p:grpSp>
        <p:nvGrpSpPr>
          <p:cNvPr id="208" name="Group 207">
            <a:extLst>
              <a:ext uri="{FF2B5EF4-FFF2-40B4-BE49-F238E27FC236}">
                <a16:creationId xmlns:a16="http://schemas.microsoft.com/office/drawing/2014/main" id="{19E15380-1225-4AF2-A727-E6F431CFE846}"/>
              </a:ext>
            </a:extLst>
          </p:cNvPr>
          <p:cNvGrpSpPr/>
          <p:nvPr/>
        </p:nvGrpSpPr>
        <p:grpSpPr>
          <a:xfrm>
            <a:off x="5704081" y="3055208"/>
            <a:ext cx="324557" cy="360691"/>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5464820" y="3429706"/>
            <a:ext cx="803079"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Azure </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Databricks</a:t>
            </a:r>
          </a:p>
        </p:txBody>
      </p:sp>
      <p:sp>
        <p:nvSpPr>
          <p:cNvPr id="219" name="TextBox 218">
            <a:extLst>
              <a:ext uri="{FF2B5EF4-FFF2-40B4-BE49-F238E27FC236}">
                <a16:creationId xmlns:a16="http://schemas.microsoft.com/office/drawing/2014/main" id="{00CA1019-6FAE-4809-965C-D406F7A70362}"/>
              </a:ext>
            </a:extLst>
          </p:cNvPr>
          <p:cNvSpPr txBox="1"/>
          <p:nvPr/>
        </p:nvSpPr>
        <p:spPr>
          <a:xfrm>
            <a:off x="6577224" y="3429706"/>
            <a:ext cx="986583"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Azure </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Machine Learning</a:t>
            </a:r>
          </a:p>
        </p:txBody>
      </p:sp>
      <p:grpSp>
        <p:nvGrpSpPr>
          <p:cNvPr id="227" name="Group 226">
            <a:extLst>
              <a:ext uri="{FF2B5EF4-FFF2-40B4-BE49-F238E27FC236}">
                <a16:creationId xmlns:a16="http://schemas.microsoft.com/office/drawing/2014/main" id="{1E5AEEE1-F618-44C3-8538-70453CB407BF}"/>
              </a:ext>
            </a:extLst>
          </p:cNvPr>
          <p:cNvGrpSpPr/>
          <p:nvPr/>
        </p:nvGrpSpPr>
        <p:grpSpPr>
          <a:xfrm>
            <a:off x="5554433" y="4052005"/>
            <a:ext cx="616356" cy="515081"/>
            <a:chOff x="7417830" y="2130188"/>
            <a:chExt cx="2693670"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6694583" y="4058576"/>
            <a:ext cx="616356" cy="515081"/>
            <a:chOff x="7417830" y="2130188"/>
            <a:chExt cx="2693670"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GPU</a:t>
              </a:r>
            </a:p>
          </p:txBody>
        </p:sp>
      </p:grpSp>
      <p:sp>
        <p:nvSpPr>
          <p:cNvPr id="253" name="TextBox 252">
            <a:extLst>
              <a:ext uri="{FF2B5EF4-FFF2-40B4-BE49-F238E27FC236}">
                <a16:creationId xmlns:a16="http://schemas.microsoft.com/office/drawing/2014/main" id="{A7B78B86-8308-46FE-9341-F83AFEFE1A5F}"/>
              </a:ext>
            </a:extLst>
          </p:cNvPr>
          <p:cNvSpPr txBox="1"/>
          <p:nvPr/>
        </p:nvSpPr>
        <p:spPr>
          <a:xfrm>
            <a:off x="7746815" y="3429706"/>
            <a:ext cx="986583"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Machine Learning</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8069535" y="3061870"/>
            <a:ext cx="341143" cy="340586"/>
          </a:xfrm>
          <a:prstGeom prst="rect">
            <a:avLst/>
          </a:prstGeom>
        </p:spPr>
      </p:pic>
      <p:sp>
        <p:nvSpPr>
          <p:cNvPr id="254" name="TextBox 253">
            <a:extLst>
              <a:ext uri="{FF2B5EF4-FFF2-40B4-BE49-F238E27FC236}">
                <a16:creationId xmlns:a16="http://schemas.microsoft.com/office/drawing/2014/main" id="{DC1F3478-7F13-4FF5-B489-EFB791E197F9}"/>
              </a:ext>
            </a:extLst>
          </p:cNvPr>
          <p:cNvSpPr txBox="1"/>
          <p:nvPr/>
        </p:nvSpPr>
        <p:spPr>
          <a:xfrm>
            <a:off x="6415669" y="1535234"/>
            <a:ext cx="1408745" cy="326252"/>
          </a:xfrm>
          <a:prstGeom prst="rect">
            <a:avLst/>
          </a:prstGeom>
          <a:noFill/>
        </p:spPr>
        <p:txBody>
          <a:bodyPr wrap="square" lIns="134387" tIns="107510" rIns="134387" bIns="107510" rtlCol="0" anchor="t">
            <a:spAutoFit/>
          </a:bodyPr>
          <a:lstStyle/>
          <a:p>
            <a:pPr algn="ctr" defTabSz="671774">
              <a:lnSpc>
                <a:spcPct val="90000"/>
              </a:lnSpc>
              <a:spcAft>
                <a:spcPts val="441"/>
              </a:spcAft>
              <a:defRPr/>
            </a:pPr>
            <a:r>
              <a:rPr lang="en-US" sz="788" i="1" dirty="0">
                <a:solidFill>
                  <a:srgbClr val="002060"/>
                </a:solidFill>
                <a:latin typeface="Segoe UI Semibold" panose="020B0702040204020203" pitchFamily="34" charset="0"/>
                <a:cs typeface="Segoe UI Semibold" panose="020B0702040204020203" pitchFamily="34" charset="0"/>
              </a:rPr>
              <a:t>Cognitive Services</a:t>
            </a:r>
          </a:p>
        </p:txBody>
      </p:sp>
      <p:grpSp>
        <p:nvGrpSpPr>
          <p:cNvPr id="48" name="Group 47">
            <a:extLst>
              <a:ext uri="{FF2B5EF4-FFF2-40B4-BE49-F238E27FC236}">
                <a16:creationId xmlns:a16="http://schemas.microsoft.com/office/drawing/2014/main" id="{86488381-C1C2-4B1C-B2F4-F34B417EE14C}"/>
              </a:ext>
            </a:extLst>
          </p:cNvPr>
          <p:cNvGrpSpPr/>
          <p:nvPr/>
        </p:nvGrpSpPr>
        <p:grpSpPr>
          <a:xfrm>
            <a:off x="7834732" y="4069785"/>
            <a:ext cx="616356" cy="515081"/>
            <a:chOff x="7417830" y="2130188"/>
            <a:chExt cx="2693670"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440642" y="1938784"/>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Popular frameworks</a:t>
            </a:r>
          </a:p>
          <a:p>
            <a:pPr defTabSz="699220" fontAlgn="base">
              <a:spcBef>
                <a:spcPct val="0"/>
              </a:spcBef>
              <a:spcAft>
                <a:spcPct val="0"/>
              </a:spcAft>
              <a:defRPr/>
            </a:pPr>
            <a:r>
              <a:rPr lang="en-US" sz="1050" dirty="0">
                <a:solidFill>
                  <a:srgbClr val="002060"/>
                </a:solidFill>
                <a:latin typeface="Segoe UI"/>
                <a:cs typeface="Segoe UI" pitchFamily="34" charset="0"/>
              </a:rPr>
              <a:t>Build sophisticated deep learning solutions </a:t>
            </a:r>
          </a:p>
        </p:txBody>
      </p:sp>
      <p:sp>
        <p:nvSpPr>
          <p:cNvPr id="73" name="Rectangle 72">
            <a:extLst>
              <a:ext uri="{FF2B5EF4-FFF2-40B4-BE49-F238E27FC236}">
                <a16:creationId xmlns:a16="http://schemas.microsoft.com/office/drawing/2014/main" id="{9E2836CD-6137-4902-A3C6-37B55EF19549}"/>
              </a:ext>
            </a:extLst>
          </p:cNvPr>
          <p:cNvSpPr/>
          <p:nvPr/>
        </p:nvSpPr>
        <p:spPr bwMode="auto">
          <a:xfrm>
            <a:off x="5257374" y="1938784"/>
            <a:ext cx="3560698"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829532FF-D564-4661-A740-554FC7F02803}"/>
              </a:ext>
            </a:extLst>
          </p:cNvPr>
          <p:cNvSpPr txBox="1"/>
          <p:nvPr/>
        </p:nvSpPr>
        <p:spPr>
          <a:xfrm>
            <a:off x="6221571"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TensorFlow</a:t>
            </a:r>
          </a:p>
        </p:txBody>
      </p:sp>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670292" y="2197123"/>
            <a:ext cx="234632" cy="21993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32">
            <a:extLst>
              <a:ext uri="{FF2B5EF4-FFF2-40B4-BE49-F238E27FC236}">
                <a16:creationId xmlns:a16="http://schemas.microsoft.com/office/drawing/2014/main" id="{DA789442-F58A-4BEC-A990-21E0FA3559D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bwMode="auto">
          <a:xfrm>
            <a:off x="8161840" y="2174014"/>
            <a:ext cx="276112" cy="2694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7349943" y="2197123"/>
            <a:ext cx="225046" cy="219932"/>
          </a:xfrm>
          <a:prstGeom prst="rect">
            <a:avLst/>
          </a:prstGeom>
        </p:spPr>
      </p:pic>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6519876" y="2183487"/>
            <a:ext cx="210323" cy="225046"/>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7059000"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Keras</a:t>
            </a:r>
          </a:p>
        </p:txBody>
      </p:sp>
      <p:sp>
        <p:nvSpPr>
          <p:cNvPr id="96" name="TextBox 95">
            <a:extLst>
              <a:ext uri="{FF2B5EF4-FFF2-40B4-BE49-F238E27FC236}">
                <a16:creationId xmlns:a16="http://schemas.microsoft.com/office/drawing/2014/main" id="{D760949C-48DC-48D1-AF14-93D0EA255EAF}"/>
              </a:ext>
            </a:extLst>
          </p:cNvPr>
          <p:cNvSpPr txBox="1"/>
          <p:nvPr/>
        </p:nvSpPr>
        <p:spPr>
          <a:xfrm>
            <a:off x="5384141"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Pytorch</a:t>
            </a:r>
          </a:p>
        </p:txBody>
      </p:sp>
      <p:sp>
        <p:nvSpPr>
          <p:cNvPr id="97" name="TextBox 96">
            <a:extLst>
              <a:ext uri="{FF2B5EF4-FFF2-40B4-BE49-F238E27FC236}">
                <a16:creationId xmlns:a16="http://schemas.microsoft.com/office/drawing/2014/main" id="{C9175F7C-129D-4100-9EC8-A0CD13DD5241}"/>
              </a:ext>
            </a:extLst>
          </p:cNvPr>
          <p:cNvSpPr txBox="1"/>
          <p:nvPr/>
        </p:nvSpPr>
        <p:spPr>
          <a:xfrm>
            <a:off x="7896429"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Onnx</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6925339" y="3093170"/>
            <a:ext cx="290353" cy="290353"/>
          </a:xfrm>
          <a:prstGeom prst="rect">
            <a:avLst/>
          </a:prstGeom>
        </p:spPr>
      </p:pic>
      <p:sp>
        <p:nvSpPr>
          <p:cNvPr id="59" name="Graphic 569">
            <a:extLst>
              <a:ext uri="{FF2B5EF4-FFF2-40B4-BE49-F238E27FC236}">
                <a16:creationId xmlns:a16="http://schemas.microsoft.com/office/drawing/2014/main" id="{AE669B2A-80A3-4F2E-B3A5-3DD09ABACC84}"/>
              </a:ext>
            </a:extLst>
          </p:cNvPr>
          <p:cNvSpPr/>
          <p:nvPr/>
        </p:nvSpPr>
        <p:spPr>
          <a:xfrm>
            <a:off x="7390912" y="1157720"/>
            <a:ext cx="235391" cy="211852"/>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defTabSz="685669">
              <a:defRPr/>
            </a:pPr>
            <a:endParaRPr lang="en-US" sz="1350" dirty="0">
              <a:solidFill>
                <a:srgbClr val="002060"/>
              </a:solidFill>
              <a:latin typeface="Segoe UI"/>
            </a:endParaRP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6477787" y="1201499"/>
            <a:ext cx="185510" cy="124292"/>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99220" fontAlgn="base">
              <a:lnSpc>
                <a:spcPct val="90000"/>
              </a:lnSpc>
              <a:spcBef>
                <a:spcPct val="0"/>
              </a:spcBef>
              <a:spcAft>
                <a:spcPct val="0"/>
              </a:spcAft>
              <a:defRPr/>
            </a:pPr>
            <a:r>
              <a:rPr lang="en-US" sz="1050" kern="0" dirty="0">
                <a:solidFill>
                  <a:srgbClr val="002060"/>
                </a:solidFill>
                <a:latin typeface="Segoe UI"/>
                <a:ea typeface="Segoe UI" pitchFamily="34" charset="0"/>
                <a:cs typeface="Segoe UI" pitchFamily="34" charset="0"/>
              </a:rPr>
              <a:t>…</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8311521" y="1158282"/>
            <a:ext cx="210726" cy="210726"/>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defTabSz="685644">
              <a:defRPr/>
            </a:pPr>
            <a:endParaRPr lang="en-US" sz="1324" dirty="0">
              <a:solidFill>
                <a:srgbClr val="002060"/>
              </a:solidFill>
              <a:latin typeface="Segoe UI"/>
            </a:endParaRP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5513341" y="1192612"/>
            <a:ext cx="256045" cy="142067"/>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2060"/>
              </a:solidFill>
              <a:latin typeface="Segoe UI"/>
            </a:endParaRPr>
          </a:p>
        </p:txBody>
      </p:sp>
      <p:sp>
        <p:nvSpPr>
          <p:cNvPr id="56" name="Title 1">
            <a:extLst>
              <a:ext uri="{FF2B5EF4-FFF2-40B4-BE49-F238E27FC236}">
                <a16:creationId xmlns:a16="http://schemas.microsoft.com/office/drawing/2014/main" id="{A32BF25C-93F2-4BEB-9AA0-F6F5B839D566}"/>
              </a:ext>
            </a:extLst>
          </p:cNvPr>
          <p:cNvSpPr txBox="1">
            <a:spLocks/>
          </p:cNvSpPr>
          <p:nvPr/>
        </p:nvSpPr>
        <p:spPr>
          <a:xfrm>
            <a:off x="0" y="-15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t>Platforms - ML/AI/DL on Azure</a:t>
            </a:r>
            <a:endParaRPr lang="en-US" dirty="0"/>
          </a:p>
        </p:txBody>
      </p:sp>
    </p:spTree>
    <p:extLst>
      <p:ext uri="{BB962C8B-B14F-4D97-AF65-F5344CB8AC3E}">
        <p14:creationId xmlns:p14="http://schemas.microsoft.com/office/powerpoint/2010/main" val="143845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7FB601-550D-40E2-BF40-A52A83FDDCEC}"/>
              </a:ext>
            </a:extLst>
          </p:cNvPr>
          <p:cNvSpPr>
            <a:spLocks noGrp="1"/>
          </p:cNvSpPr>
          <p:nvPr>
            <p:ph idx="1"/>
          </p:nvPr>
        </p:nvSpPr>
        <p:spPr>
          <a:xfrm>
            <a:off x="518037" y="1059502"/>
            <a:ext cx="4484342" cy="3500438"/>
          </a:xfrm>
        </p:spPr>
        <p:txBody>
          <a:bodyPr/>
          <a:lstStyle/>
          <a:p>
            <a:r>
              <a:rPr lang="en-US" dirty="0"/>
              <a:t>Support for major languages</a:t>
            </a:r>
          </a:p>
          <a:p>
            <a:r>
              <a:rPr lang="en-US" dirty="0"/>
              <a:t>T-SQL for data work</a:t>
            </a:r>
          </a:p>
          <a:p>
            <a:r>
              <a:rPr lang="en-US" dirty="0"/>
              <a:t>SSIS for Data Engineering</a:t>
            </a:r>
          </a:p>
          <a:p>
            <a:r>
              <a:rPr lang="en-US" dirty="0"/>
              <a:t>Ground to Cloud</a:t>
            </a:r>
          </a:p>
          <a:p>
            <a:r>
              <a:rPr lang="en-US" dirty="0"/>
              <a:t>Complete </a:t>
            </a:r>
            <a:r>
              <a:rPr lang="en-US" dirty="0" err="1"/>
              <a:t>Ecostructure</a:t>
            </a:r>
            <a:endParaRPr lang="en-US" dirty="0"/>
          </a:p>
          <a:p>
            <a:r>
              <a:rPr lang="en-US" dirty="0"/>
              <a:t>Training and Deployment target</a:t>
            </a:r>
          </a:p>
          <a:p>
            <a:r>
              <a:rPr lang="en-US" dirty="0"/>
              <a:t>Uses the Machine Learning &amp; Extensibility Framework</a:t>
            </a:r>
          </a:p>
        </p:txBody>
      </p:sp>
      <p:sp>
        <p:nvSpPr>
          <p:cNvPr id="6" name="Title 1">
            <a:extLst>
              <a:ext uri="{FF2B5EF4-FFF2-40B4-BE49-F238E27FC236}">
                <a16:creationId xmlns:a16="http://schemas.microsoft.com/office/drawing/2014/main" id="{CA906858-4FA2-4836-979C-D40A07493CDF}"/>
              </a:ext>
            </a:extLst>
          </p:cNvPr>
          <p:cNvSpPr txBox="1">
            <a:spLocks/>
          </p:cNvSpPr>
          <p:nvPr/>
        </p:nvSpPr>
        <p:spPr>
          <a:xfrm>
            <a:off x="0" y="-15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t>Platforms – SQL Server and Azure SQL</a:t>
            </a:r>
            <a:endParaRPr lang="en-US" dirty="0"/>
          </a:p>
        </p:txBody>
      </p:sp>
      <p:sp>
        <p:nvSpPr>
          <p:cNvPr id="8" name="Rectangle 7">
            <a:extLst>
              <a:ext uri="{FF2B5EF4-FFF2-40B4-BE49-F238E27FC236}">
                <a16:creationId xmlns:a16="http://schemas.microsoft.com/office/drawing/2014/main" id="{B970FE90-F7EB-4F4B-9C72-DCC7BFF28BFC}"/>
              </a:ext>
            </a:extLst>
          </p:cNvPr>
          <p:cNvSpPr/>
          <p:nvPr/>
        </p:nvSpPr>
        <p:spPr>
          <a:xfrm>
            <a:off x="4458516" y="700537"/>
            <a:ext cx="4644189" cy="428520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E6E6E6"/>
              </a:solidFill>
              <a:latin typeface="Segoe UI"/>
            </a:endParaRPr>
          </a:p>
        </p:txBody>
      </p:sp>
      <p:cxnSp>
        <p:nvCxnSpPr>
          <p:cNvPr id="9" name="Connector: Elbow 8">
            <a:extLst>
              <a:ext uri="{FF2B5EF4-FFF2-40B4-BE49-F238E27FC236}">
                <a16:creationId xmlns:a16="http://schemas.microsoft.com/office/drawing/2014/main" id="{FF57DA5C-7B66-492E-AD72-7E4552E560F2}"/>
              </a:ext>
            </a:extLst>
          </p:cNvPr>
          <p:cNvCxnSpPr>
            <a:cxnSpLocks/>
          </p:cNvCxnSpPr>
          <p:nvPr/>
        </p:nvCxnSpPr>
        <p:spPr>
          <a:xfrm rot="10800000">
            <a:off x="4980113" y="2630752"/>
            <a:ext cx="924734" cy="143362"/>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84ED43-B209-4F8D-AF3E-199E8EE14BBB}"/>
              </a:ext>
            </a:extLst>
          </p:cNvPr>
          <p:cNvSpPr txBox="1"/>
          <p:nvPr/>
        </p:nvSpPr>
        <p:spPr>
          <a:xfrm>
            <a:off x="5096176" y="2833243"/>
            <a:ext cx="616162" cy="115416"/>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T-SQL</a:t>
            </a:r>
          </a:p>
        </p:txBody>
      </p:sp>
      <p:sp>
        <p:nvSpPr>
          <p:cNvPr id="11" name="TextBox 10">
            <a:extLst>
              <a:ext uri="{FF2B5EF4-FFF2-40B4-BE49-F238E27FC236}">
                <a16:creationId xmlns:a16="http://schemas.microsoft.com/office/drawing/2014/main" id="{3CF6A21B-3563-47C1-AD4E-DA8FEDE363A4}"/>
              </a:ext>
            </a:extLst>
          </p:cNvPr>
          <p:cNvSpPr txBox="1"/>
          <p:nvPr/>
        </p:nvSpPr>
        <p:spPr>
          <a:xfrm>
            <a:off x="6861085" y="2814083"/>
            <a:ext cx="840463" cy="346249"/>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Direct communications for performance</a:t>
            </a:r>
          </a:p>
        </p:txBody>
      </p:sp>
      <p:sp>
        <p:nvSpPr>
          <p:cNvPr id="12" name="TextBox 11">
            <a:extLst>
              <a:ext uri="{FF2B5EF4-FFF2-40B4-BE49-F238E27FC236}">
                <a16:creationId xmlns:a16="http://schemas.microsoft.com/office/drawing/2014/main" id="{85E72161-31F9-49AD-9536-F6CF3DE1975A}"/>
              </a:ext>
            </a:extLst>
          </p:cNvPr>
          <p:cNvSpPr txBox="1"/>
          <p:nvPr/>
        </p:nvSpPr>
        <p:spPr>
          <a:xfrm>
            <a:off x="7805169" y="1482958"/>
            <a:ext cx="945662" cy="115416"/>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Satellite</a:t>
            </a:r>
          </a:p>
        </p:txBody>
      </p:sp>
      <p:cxnSp>
        <p:nvCxnSpPr>
          <p:cNvPr id="13" name="Connector: Elbow 12">
            <a:extLst>
              <a:ext uri="{FF2B5EF4-FFF2-40B4-BE49-F238E27FC236}">
                <a16:creationId xmlns:a16="http://schemas.microsoft.com/office/drawing/2014/main" id="{F11660EF-1387-47A8-A24E-B05E3F60B979}"/>
              </a:ext>
            </a:extLst>
          </p:cNvPr>
          <p:cNvCxnSpPr>
            <a:cxnSpLocks/>
          </p:cNvCxnSpPr>
          <p:nvPr/>
        </p:nvCxnSpPr>
        <p:spPr>
          <a:xfrm rot="10800000">
            <a:off x="6325079" y="3310503"/>
            <a:ext cx="420231" cy="649934"/>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D7EF238-71F4-4E53-8EF9-84E364F5FA03}"/>
              </a:ext>
            </a:extLst>
          </p:cNvPr>
          <p:cNvCxnSpPr>
            <a:cxnSpLocks/>
          </p:cNvCxnSpPr>
          <p:nvPr/>
        </p:nvCxnSpPr>
        <p:spPr>
          <a:xfrm flipV="1">
            <a:off x="7288605" y="3853339"/>
            <a:ext cx="1008844" cy="255833"/>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502F132-FE06-42B5-8136-91778BFC9757}"/>
              </a:ext>
            </a:extLst>
          </p:cNvPr>
          <p:cNvSpPr/>
          <p:nvPr/>
        </p:nvSpPr>
        <p:spPr bwMode="auto">
          <a:xfrm>
            <a:off x="5258037" y="743785"/>
            <a:ext cx="2642281" cy="16158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685772">
              <a:defRPr/>
            </a:pPr>
            <a:r>
              <a:rPr lang="en-US" sz="1050" b="1" kern="0" dirty="0">
                <a:ln>
                  <a:solidFill>
                    <a:srgbClr val="FFFFFF">
                      <a:alpha val="0"/>
                    </a:srgbClr>
                  </a:solidFill>
                </a:ln>
                <a:solidFill>
                  <a:srgbClr val="0078D7"/>
                </a:solidFill>
                <a:latin typeface="Segoe UI Semibold" charset="0"/>
                <a:ea typeface="Segoe UI Semibold" charset="0"/>
                <a:cs typeface="Segoe UI Semibold" charset="0"/>
              </a:rPr>
              <a:t>Extend T-SQL with R, Python, and Java</a:t>
            </a:r>
          </a:p>
        </p:txBody>
      </p:sp>
      <p:sp>
        <p:nvSpPr>
          <p:cNvPr id="16" name="Freeform: Shape 829">
            <a:extLst>
              <a:ext uri="{FF2B5EF4-FFF2-40B4-BE49-F238E27FC236}">
                <a16:creationId xmlns:a16="http://schemas.microsoft.com/office/drawing/2014/main" id="{811A3F88-D132-43CE-8D57-9D6A01F78680}"/>
              </a:ext>
            </a:extLst>
          </p:cNvPr>
          <p:cNvSpPr/>
          <p:nvPr/>
        </p:nvSpPr>
        <p:spPr bwMode="auto">
          <a:xfrm>
            <a:off x="6017395" y="2300536"/>
            <a:ext cx="586805" cy="7565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a:p>
            <a:pPr algn="ctr" defTabSz="699354" fontAlgn="base">
              <a:spcBef>
                <a:spcPct val="0"/>
              </a:spcBef>
              <a:spcAft>
                <a:spcPct val="0"/>
              </a:spcAft>
              <a:defRPr/>
            </a:pPr>
            <a:r>
              <a:rPr lang="en-US" sz="750" b="1" dirty="0">
                <a:solidFill>
                  <a:srgbClr val="50E6FF"/>
                </a:solidFill>
                <a:latin typeface="Segoe UI"/>
              </a:rPr>
              <a:t>SQL Server</a:t>
            </a:r>
          </a:p>
        </p:txBody>
      </p:sp>
      <p:grpSp>
        <p:nvGrpSpPr>
          <p:cNvPr id="17" name="Group 16">
            <a:extLst>
              <a:ext uri="{FF2B5EF4-FFF2-40B4-BE49-F238E27FC236}">
                <a16:creationId xmlns:a16="http://schemas.microsoft.com/office/drawing/2014/main" id="{E7648A18-D44F-4015-81D9-9EAAE296585E}"/>
              </a:ext>
            </a:extLst>
          </p:cNvPr>
          <p:cNvGrpSpPr/>
          <p:nvPr/>
        </p:nvGrpSpPr>
        <p:grpSpPr>
          <a:xfrm>
            <a:off x="4709100" y="2080596"/>
            <a:ext cx="488235" cy="473031"/>
            <a:chOff x="7157554" y="1735934"/>
            <a:chExt cx="397423" cy="398542"/>
          </a:xfrm>
        </p:grpSpPr>
        <p:grpSp>
          <p:nvGrpSpPr>
            <p:cNvPr id="18" name="Group 17">
              <a:extLst>
                <a:ext uri="{FF2B5EF4-FFF2-40B4-BE49-F238E27FC236}">
                  <a16:creationId xmlns:a16="http://schemas.microsoft.com/office/drawing/2014/main" id="{6B52FA8D-1B8F-4124-803E-B2F924E03151}"/>
                </a:ext>
              </a:extLst>
            </p:cNvPr>
            <p:cNvGrpSpPr/>
            <p:nvPr/>
          </p:nvGrpSpPr>
          <p:grpSpPr>
            <a:xfrm>
              <a:off x="7157554" y="1735934"/>
              <a:ext cx="397423" cy="398542"/>
              <a:chOff x="2107244" y="1575258"/>
              <a:chExt cx="310993" cy="264555"/>
            </a:xfrm>
            <a:solidFill>
              <a:srgbClr val="0078D7"/>
            </a:solidFill>
          </p:grpSpPr>
          <p:sp>
            <p:nvSpPr>
              <p:cNvPr id="23" name="Rectangle 9">
                <a:extLst>
                  <a:ext uri="{FF2B5EF4-FFF2-40B4-BE49-F238E27FC236}">
                    <a16:creationId xmlns:a16="http://schemas.microsoft.com/office/drawing/2014/main" id="{2717451D-E9ED-4BC0-BC39-CB800E8A5D8F}"/>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24" name="Line 10">
                <a:extLst>
                  <a:ext uri="{FF2B5EF4-FFF2-40B4-BE49-F238E27FC236}">
                    <a16:creationId xmlns:a16="http://schemas.microsoft.com/office/drawing/2014/main" id="{9B4481F4-9E05-48AB-BF0D-30AE05BEC474}"/>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grpSp>
          <p:nvGrpSpPr>
            <p:cNvPr id="19" name="Group 18">
              <a:extLst>
                <a:ext uri="{FF2B5EF4-FFF2-40B4-BE49-F238E27FC236}">
                  <a16:creationId xmlns:a16="http://schemas.microsoft.com/office/drawing/2014/main" id="{5DB3D958-3B27-4E91-8083-902C2D81E147}"/>
                </a:ext>
              </a:extLst>
            </p:cNvPr>
            <p:cNvGrpSpPr/>
            <p:nvPr/>
          </p:nvGrpSpPr>
          <p:grpSpPr>
            <a:xfrm>
              <a:off x="7264761" y="1903738"/>
              <a:ext cx="191394" cy="180132"/>
              <a:chOff x="2202934" y="1701907"/>
              <a:chExt cx="95690" cy="90061"/>
            </a:xfrm>
            <a:solidFill>
              <a:srgbClr val="50E6FF"/>
            </a:solidFill>
          </p:grpSpPr>
          <p:sp>
            <p:nvSpPr>
              <p:cNvPr id="21" name="Freeform 14">
                <a:extLst>
                  <a:ext uri="{FF2B5EF4-FFF2-40B4-BE49-F238E27FC236}">
                    <a16:creationId xmlns:a16="http://schemas.microsoft.com/office/drawing/2014/main" id="{B6F781C9-5E1E-4D25-9535-11BBC1256CE2}"/>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22" name="Line 15">
                <a:extLst>
                  <a:ext uri="{FF2B5EF4-FFF2-40B4-BE49-F238E27FC236}">
                    <a16:creationId xmlns:a16="http://schemas.microsoft.com/office/drawing/2014/main" id="{437EC6C4-57DA-44F1-9F10-0487AD27576C}"/>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sp>
          <p:nvSpPr>
            <p:cNvPr id="20" name="Oval 19">
              <a:extLst>
                <a:ext uri="{FF2B5EF4-FFF2-40B4-BE49-F238E27FC236}">
                  <a16:creationId xmlns:a16="http://schemas.microsoft.com/office/drawing/2014/main" id="{7CCD55E5-1499-48E1-981B-EE095B6C9B2B}"/>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cxnSp>
        <p:nvCxnSpPr>
          <p:cNvPr id="25" name="Straight Connector 24">
            <a:extLst>
              <a:ext uri="{FF2B5EF4-FFF2-40B4-BE49-F238E27FC236}">
                <a16:creationId xmlns:a16="http://schemas.microsoft.com/office/drawing/2014/main" id="{1808843E-13A3-4587-A746-498C394F5C4C}"/>
              </a:ext>
            </a:extLst>
          </p:cNvPr>
          <p:cNvCxnSpPr/>
          <p:nvPr/>
        </p:nvCxnSpPr>
        <p:spPr>
          <a:xfrm>
            <a:off x="6745309" y="2773672"/>
            <a:ext cx="1029068"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EA578EB-71D7-4689-84BB-7299B905CB77}"/>
              </a:ext>
            </a:extLst>
          </p:cNvPr>
          <p:cNvGrpSpPr/>
          <p:nvPr/>
        </p:nvGrpSpPr>
        <p:grpSpPr>
          <a:xfrm>
            <a:off x="6803303" y="3711292"/>
            <a:ext cx="456541" cy="461409"/>
            <a:chOff x="7632206" y="4181475"/>
            <a:chExt cx="1932899" cy="1953509"/>
          </a:xfrm>
        </p:grpSpPr>
        <p:sp>
          <p:nvSpPr>
            <p:cNvPr id="27" name="Rectangle 26">
              <a:extLst>
                <a:ext uri="{FF2B5EF4-FFF2-40B4-BE49-F238E27FC236}">
                  <a16:creationId xmlns:a16="http://schemas.microsoft.com/office/drawing/2014/main" id="{9F750CF6-DD57-4040-A84F-AD71EC19C519}"/>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28" name="Triangle 35">
              <a:extLst>
                <a:ext uri="{FF2B5EF4-FFF2-40B4-BE49-F238E27FC236}">
                  <a16:creationId xmlns:a16="http://schemas.microsoft.com/office/drawing/2014/main" id="{6B3F2B95-EF1D-4B44-8A1F-E70A1D433E77}"/>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29" name="Triangle 36">
              <a:extLst>
                <a:ext uri="{FF2B5EF4-FFF2-40B4-BE49-F238E27FC236}">
                  <a16:creationId xmlns:a16="http://schemas.microsoft.com/office/drawing/2014/main" id="{F0CA7F24-12FD-4EC2-AE1D-B184ADE7D7EF}"/>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0" name="Rectangle 29">
              <a:extLst>
                <a:ext uri="{FF2B5EF4-FFF2-40B4-BE49-F238E27FC236}">
                  <a16:creationId xmlns:a16="http://schemas.microsoft.com/office/drawing/2014/main" id="{DF9E3A9D-0449-416B-BE57-A99DB71B35D9}"/>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1" name="Oval 30">
              <a:extLst>
                <a:ext uri="{FF2B5EF4-FFF2-40B4-BE49-F238E27FC236}">
                  <a16:creationId xmlns:a16="http://schemas.microsoft.com/office/drawing/2014/main" id="{A077345B-1887-4682-8B78-5ABEBF54F266}"/>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2" name="Oval 31">
              <a:extLst>
                <a:ext uri="{FF2B5EF4-FFF2-40B4-BE49-F238E27FC236}">
                  <a16:creationId xmlns:a16="http://schemas.microsoft.com/office/drawing/2014/main" id="{CFEBF6AA-A1A6-47BF-9D6B-4CFC99F70427}"/>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3" name="Rectangle 32">
              <a:extLst>
                <a:ext uri="{FF2B5EF4-FFF2-40B4-BE49-F238E27FC236}">
                  <a16:creationId xmlns:a16="http://schemas.microsoft.com/office/drawing/2014/main" id="{B7D727E9-6253-4248-84EC-46E6934C76F0}"/>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4" name="Rectangle 33">
              <a:extLst>
                <a:ext uri="{FF2B5EF4-FFF2-40B4-BE49-F238E27FC236}">
                  <a16:creationId xmlns:a16="http://schemas.microsoft.com/office/drawing/2014/main" id="{34492210-E714-40F6-AE6B-6600D1F241FD}"/>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5" name="Rectangle 34">
              <a:extLst>
                <a:ext uri="{FF2B5EF4-FFF2-40B4-BE49-F238E27FC236}">
                  <a16:creationId xmlns:a16="http://schemas.microsoft.com/office/drawing/2014/main" id="{F149320F-C131-4842-B0B0-9A1C3077D521}"/>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grpSp>
      <p:sp>
        <p:nvSpPr>
          <p:cNvPr id="36" name="TextBox 35">
            <a:extLst>
              <a:ext uri="{FF2B5EF4-FFF2-40B4-BE49-F238E27FC236}">
                <a16:creationId xmlns:a16="http://schemas.microsoft.com/office/drawing/2014/main" id="{0258904D-60FD-4CE5-9F0D-0732E32F5C27}"/>
              </a:ext>
            </a:extLst>
          </p:cNvPr>
          <p:cNvSpPr txBox="1"/>
          <p:nvPr/>
        </p:nvSpPr>
        <p:spPr>
          <a:xfrm>
            <a:off x="6617737" y="4218867"/>
            <a:ext cx="840463" cy="115416"/>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Launch pad</a:t>
            </a:r>
          </a:p>
        </p:txBody>
      </p:sp>
      <p:sp>
        <p:nvSpPr>
          <p:cNvPr id="37" name="Rectangle 36">
            <a:extLst>
              <a:ext uri="{FF2B5EF4-FFF2-40B4-BE49-F238E27FC236}">
                <a16:creationId xmlns:a16="http://schemas.microsoft.com/office/drawing/2014/main" id="{87D0817A-55CF-47A7-9C98-EA095CCB84D3}"/>
              </a:ext>
            </a:extLst>
          </p:cNvPr>
          <p:cNvSpPr/>
          <p:nvPr/>
        </p:nvSpPr>
        <p:spPr bwMode="auto">
          <a:xfrm>
            <a:off x="5824352" y="1387893"/>
            <a:ext cx="3053258" cy="3055070"/>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p:txBody>
      </p:sp>
      <p:sp>
        <p:nvSpPr>
          <p:cNvPr id="38" name="Rectangle 37">
            <a:extLst>
              <a:ext uri="{FF2B5EF4-FFF2-40B4-BE49-F238E27FC236}">
                <a16:creationId xmlns:a16="http://schemas.microsoft.com/office/drawing/2014/main" id="{4B67A953-7B4D-404F-A802-B8CFF79BA9D1}"/>
              </a:ext>
            </a:extLst>
          </p:cNvPr>
          <p:cNvSpPr/>
          <p:nvPr/>
        </p:nvSpPr>
        <p:spPr bwMode="auto">
          <a:xfrm>
            <a:off x="7885272" y="1661339"/>
            <a:ext cx="824355" cy="2139630"/>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p:txBody>
      </p:sp>
      <p:sp>
        <p:nvSpPr>
          <p:cNvPr id="39" name="TextBox 38">
            <a:extLst>
              <a:ext uri="{FF2B5EF4-FFF2-40B4-BE49-F238E27FC236}">
                <a16:creationId xmlns:a16="http://schemas.microsoft.com/office/drawing/2014/main" id="{93E64186-58D4-4B31-B212-7C3EEB1F48B8}"/>
              </a:ext>
            </a:extLst>
          </p:cNvPr>
          <p:cNvSpPr txBox="1"/>
          <p:nvPr/>
        </p:nvSpPr>
        <p:spPr>
          <a:xfrm>
            <a:off x="8062944" y="1688539"/>
            <a:ext cx="469010" cy="461665"/>
          </a:xfrm>
          <a:prstGeom prst="rect">
            <a:avLst/>
          </a:prstGeom>
          <a:noFill/>
        </p:spPr>
        <p:txBody>
          <a:bodyPr wrap="square" lIns="0" tIns="0" rIns="0" bIns="0" rtlCol="0">
            <a:spAutoFit/>
          </a:bodyPr>
          <a:lstStyle/>
          <a:p>
            <a:pPr algn="ctr" defTabSz="914201">
              <a:defRPr/>
            </a:pPr>
            <a:r>
              <a:rPr lang="en-US" sz="3000" b="1" kern="0" dirty="0">
                <a:solidFill>
                  <a:srgbClr val="0078D7"/>
                </a:solidFill>
                <a:latin typeface="Segoe UI Semibold" charset="0"/>
                <a:ea typeface="Segoe UI Semibold" charset="0"/>
                <a:cs typeface="Segoe UI Semibold" charset="0"/>
              </a:rPr>
              <a:t>R</a:t>
            </a:r>
          </a:p>
        </p:txBody>
      </p:sp>
      <p:grpSp>
        <p:nvGrpSpPr>
          <p:cNvPr id="40" name="Group 39">
            <a:extLst>
              <a:ext uri="{FF2B5EF4-FFF2-40B4-BE49-F238E27FC236}">
                <a16:creationId xmlns:a16="http://schemas.microsoft.com/office/drawing/2014/main" id="{E897DC3A-8502-4BD2-AB55-9D11FED46A25}"/>
              </a:ext>
            </a:extLst>
          </p:cNvPr>
          <p:cNvGrpSpPr>
            <a:grpSpLocks noChangeAspect="1"/>
          </p:cNvGrpSpPr>
          <p:nvPr/>
        </p:nvGrpSpPr>
        <p:grpSpPr bwMode="auto">
          <a:xfrm>
            <a:off x="8150953" y="2238587"/>
            <a:ext cx="313657" cy="315040"/>
            <a:chOff x="522" y="2880"/>
            <a:chExt cx="908" cy="912"/>
          </a:xfrm>
          <a:solidFill>
            <a:schemeClr val="accent1"/>
          </a:solidFill>
        </p:grpSpPr>
        <p:sp>
          <p:nvSpPr>
            <p:cNvPr id="41" name="Freeform 5">
              <a:extLst>
                <a:ext uri="{FF2B5EF4-FFF2-40B4-BE49-F238E27FC236}">
                  <a16:creationId xmlns:a16="http://schemas.microsoft.com/office/drawing/2014/main" id="{821605D3-C69D-46C0-806D-33634F6F9D01}"/>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sp>
          <p:nvSpPr>
            <p:cNvPr id="42" name="Freeform 6">
              <a:extLst>
                <a:ext uri="{FF2B5EF4-FFF2-40B4-BE49-F238E27FC236}">
                  <a16:creationId xmlns:a16="http://schemas.microsoft.com/office/drawing/2014/main" id="{A7584286-4E82-4B6A-9511-ADD936FF4A5B}"/>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grpSp>
      <p:grpSp>
        <p:nvGrpSpPr>
          <p:cNvPr id="43" name="Group 42">
            <a:extLst>
              <a:ext uri="{FF2B5EF4-FFF2-40B4-BE49-F238E27FC236}">
                <a16:creationId xmlns:a16="http://schemas.microsoft.com/office/drawing/2014/main" id="{59F807D0-93C6-47ED-AE53-DDA2DC1DE507}"/>
              </a:ext>
            </a:extLst>
          </p:cNvPr>
          <p:cNvGrpSpPr/>
          <p:nvPr/>
        </p:nvGrpSpPr>
        <p:grpSpPr>
          <a:xfrm>
            <a:off x="8150953" y="2664888"/>
            <a:ext cx="313657" cy="522079"/>
            <a:chOff x="10695214" y="4270043"/>
            <a:chExt cx="860430" cy="1481780"/>
          </a:xfrm>
        </p:grpSpPr>
        <p:pic>
          <p:nvPicPr>
            <p:cNvPr id="44" name="Picture 43">
              <a:extLst>
                <a:ext uri="{FF2B5EF4-FFF2-40B4-BE49-F238E27FC236}">
                  <a16:creationId xmlns:a16="http://schemas.microsoft.com/office/drawing/2014/main" id="{C82DBA75-79D1-4BED-990A-41CD6D5032D4}"/>
                </a:ext>
              </a:extLst>
            </p:cNvPr>
            <p:cNvPicPr>
              <a:picLocks noChangeAspect="1"/>
            </p:cNvPicPr>
            <p:nvPr/>
          </p:nvPicPr>
          <p:blipFill rotWithShape="1">
            <a:blip r:embed="rId2"/>
            <a:srcRect r="56128"/>
            <a:stretch/>
          </p:blipFill>
          <p:spPr>
            <a:xfrm>
              <a:off x="10767230" y="4270043"/>
              <a:ext cx="716397" cy="952542"/>
            </a:xfrm>
            <a:prstGeom prst="rect">
              <a:avLst/>
            </a:prstGeom>
          </p:spPr>
        </p:pic>
        <p:pic>
          <p:nvPicPr>
            <p:cNvPr id="45" name="Picture 44">
              <a:extLst>
                <a:ext uri="{FF2B5EF4-FFF2-40B4-BE49-F238E27FC236}">
                  <a16:creationId xmlns:a16="http://schemas.microsoft.com/office/drawing/2014/main" id="{82AB19AD-D319-4316-B1D8-BED6F0BDEFB1}"/>
                </a:ext>
              </a:extLst>
            </p:cNvPr>
            <p:cNvPicPr>
              <a:picLocks noChangeAspect="1"/>
            </p:cNvPicPr>
            <p:nvPr/>
          </p:nvPicPr>
          <p:blipFill rotWithShape="1">
            <a:blip r:embed="rId2"/>
            <a:srcRect l="47307" t="34734" b="16030"/>
            <a:stretch/>
          </p:blipFill>
          <p:spPr>
            <a:xfrm>
              <a:off x="10695214" y="5282823"/>
              <a:ext cx="860430" cy="469000"/>
            </a:xfrm>
            <a:prstGeom prst="rect">
              <a:avLst/>
            </a:prstGeom>
          </p:spPr>
        </p:pic>
      </p:grpSp>
      <p:grpSp>
        <p:nvGrpSpPr>
          <p:cNvPr id="46" name="Group 45">
            <a:extLst>
              <a:ext uri="{FF2B5EF4-FFF2-40B4-BE49-F238E27FC236}">
                <a16:creationId xmlns:a16="http://schemas.microsoft.com/office/drawing/2014/main" id="{14009746-7BCB-45D8-B1A4-EE15F68F0D20}"/>
              </a:ext>
            </a:extLst>
          </p:cNvPr>
          <p:cNvGrpSpPr/>
          <p:nvPr/>
        </p:nvGrpSpPr>
        <p:grpSpPr>
          <a:xfrm>
            <a:off x="8558842" y="4218867"/>
            <a:ext cx="430783" cy="426137"/>
            <a:chOff x="6712956" y="9045673"/>
            <a:chExt cx="464984" cy="459971"/>
          </a:xfrm>
        </p:grpSpPr>
        <p:sp>
          <p:nvSpPr>
            <p:cNvPr id="47" name="Rectangle 46">
              <a:extLst>
                <a:ext uri="{FF2B5EF4-FFF2-40B4-BE49-F238E27FC236}">
                  <a16:creationId xmlns:a16="http://schemas.microsoft.com/office/drawing/2014/main" id="{6E1572DF-A4CF-4E7A-8938-DC8EE7721B98}"/>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88E0AAE5-539D-4234-BB86-5373A301AB42}"/>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8CD03CA0-AFF8-4F89-A95C-2944BBBFAFE0}"/>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8D2B336D-9474-4B83-B7CF-FDBDC0AAC57A}"/>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3E262DC3-7205-4753-A546-0D08D425C5D0}"/>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DA9377DA-AF04-463A-9DE0-F48EE51D4B77}"/>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8234CC7C-37C2-49FC-81A1-92A009725301}"/>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FDC0A79-0447-467C-B3A0-60ADB292D286}"/>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DB883861-A981-46AF-9A42-C31557EC7E6F}"/>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1449AFD4-546D-4172-832A-E289A8456CCD}"/>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F98FEECD-EC2F-4F65-84DE-BC3A32BB0CC1}"/>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E1375EF4-9F0F-4FF0-A821-8C2DAEB0046D}"/>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D057159C-2594-4A62-A6F6-B951BD5EB354}"/>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174999AC-1399-4253-8E32-2B72E21059FA}"/>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
        <p:nvSpPr>
          <p:cNvPr id="61" name="Freeform 130">
            <a:extLst>
              <a:ext uri="{FF2B5EF4-FFF2-40B4-BE49-F238E27FC236}">
                <a16:creationId xmlns:a16="http://schemas.microsoft.com/office/drawing/2014/main" id="{BF30DB14-A8A6-47C0-896C-713A4D4E11D7}"/>
              </a:ext>
            </a:extLst>
          </p:cNvPr>
          <p:cNvSpPr>
            <a:spLocks noChangeAspect="1" noEditPoints="1"/>
          </p:cNvSpPr>
          <p:nvPr/>
        </p:nvSpPr>
        <p:spPr bwMode="black">
          <a:xfrm>
            <a:off x="7503740" y="4571382"/>
            <a:ext cx="285671" cy="28931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68561" tIns="34280" rIns="68561" bIns="34280" numCol="1" anchor="t" anchorCtr="0" compatLnSpc="1">
            <a:prstTxWarp prst="textNoShape">
              <a:avLst/>
            </a:prstTxWarp>
          </a:bodyPr>
          <a:lstStyle/>
          <a:p>
            <a:pPr defTabSz="699288">
              <a:defRPr/>
            </a:pPr>
            <a:endParaRPr lang="en-US" sz="1350" kern="0" dirty="0">
              <a:solidFill>
                <a:prstClr val="white"/>
              </a:solidFill>
              <a:latin typeface="Segoe UI"/>
            </a:endParaRPr>
          </a:p>
        </p:txBody>
      </p:sp>
      <p:pic>
        <p:nvPicPr>
          <p:cNvPr id="62" name="Picture 61">
            <a:extLst>
              <a:ext uri="{FF2B5EF4-FFF2-40B4-BE49-F238E27FC236}">
                <a16:creationId xmlns:a16="http://schemas.microsoft.com/office/drawing/2014/main" id="{F8B4F9C1-3AA6-4239-9ED8-F0DDA6522063}"/>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887941" y="4563315"/>
            <a:ext cx="256574" cy="305445"/>
          </a:xfrm>
          <a:prstGeom prst="rect">
            <a:avLst/>
          </a:prstGeom>
        </p:spPr>
      </p:pic>
      <p:pic>
        <p:nvPicPr>
          <p:cNvPr id="63" name="Picture 2" descr="Image result for .net">
            <a:extLst>
              <a:ext uri="{FF2B5EF4-FFF2-40B4-BE49-F238E27FC236}">
                <a16:creationId xmlns:a16="http://schemas.microsoft.com/office/drawing/2014/main" id="{F1726396-FCBB-4704-B509-60BF3713F5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0019" y="3366243"/>
            <a:ext cx="595523" cy="31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47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31C2A-371C-48AA-A972-49E3C5CDC5DB}"/>
              </a:ext>
            </a:extLst>
          </p:cNvPr>
          <p:cNvSpPr/>
          <p:nvPr/>
        </p:nvSpPr>
        <p:spPr bwMode="auto">
          <a:xfrm>
            <a:off x="2511764" y="2027841"/>
            <a:ext cx="4089128" cy="2114776"/>
          </a:xfrm>
          <a:prstGeom prst="rect">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D858F36F-537E-4C15-A8C6-1D8EC29C25E3}"/>
              </a:ext>
            </a:extLst>
          </p:cNvPr>
          <p:cNvCxnSpPr>
            <a:cxnSpLocks/>
          </p:cNvCxnSpPr>
          <p:nvPr/>
        </p:nvCxnSpPr>
        <p:spPr>
          <a:xfrm flipH="1">
            <a:off x="2652866" y="2027840"/>
            <a:ext cx="359930"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296B1F-7C5B-49FA-B28C-68CF178EAEC3}"/>
              </a:ext>
            </a:extLst>
          </p:cNvPr>
          <p:cNvCxnSpPr/>
          <p:nvPr/>
        </p:nvCxnSpPr>
        <p:spPr>
          <a:xfrm>
            <a:off x="2511764" y="1974447"/>
            <a:ext cx="0" cy="268074"/>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D7AAE9F-5002-4356-8F3D-9AC68FD0E84E}"/>
              </a:ext>
            </a:extLst>
          </p:cNvPr>
          <p:cNvCxnSpPr/>
          <p:nvPr/>
        </p:nvCxnSpPr>
        <p:spPr>
          <a:xfrm>
            <a:off x="6609890" y="1974447"/>
            <a:ext cx="0" cy="268074"/>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AF9FA63-1659-409A-B8A5-05752C42D3C0}"/>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345DFD0-7683-4F51-B75D-173E208B321C}"/>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746167-E7F9-444B-9EBE-5286EC447F26}"/>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C9D1471-10A3-4E69-8E65-577E85D7EEE8}"/>
              </a:ext>
            </a:extLst>
          </p:cNvPr>
          <p:cNvCxnSpPr>
            <a:cxnSpLocks/>
          </p:cNvCxnSpPr>
          <p:nvPr/>
        </p:nvCxnSpPr>
        <p:spPr>
          <a:xfrm flipH="1">
            <a:off x="6496433"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8D44BA-03F7-42D8-A064-225225E49E8D}"/>
              </a:ext>
            </a:extLst>
          </p:cNvPr>
          <p:cNvCxnSpPr>
            <a:cxnSpLocks/>
          </p:cNvCxnSpPr>
          <p:nvPr/>
        </p:nvCxnSpPr>
        <p:spPr>
          <a:xfrm flipH="1">
            <a:off x="6496433"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177" name="Rectangle 176">
            <a:extLst>
              <a:ext uri="{FF2B5EF4-FFF2-40B4-BE49-F238E27FC236}">
                <a16:creationId xmlns:a16="http://schemas.microsoft.com/office/drawing/2014/main" id="{10B718C0-9319-4366-B49B-250466C6E13A}"/>
              </a:ext>
            </a:extLst>
          </p:cNvPr>
          <p:cNvSpPr/>
          <p:nvPr/>
        </p:nvSpPr>
        <p:spPr bwMode="auto">
          <a:xfrm>
            <a:off x="6437726" y="3963610"/>
            <a:ext cx="379044" cy="267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6" name="Rectangle 175">
            <a:extLst>
              <a:ext uri="{FF2B5EF4-FFF2-40B4-BE49-F238E27FC236}">
                <a16:creationId xmlns:a16="http://schemas.microsoft.com/office/drawing/2014/main" id="{CC5B8552-71CD-4930-97C2-06DDD77C4E63}"/>
              </a:ext>
            </a:extLst>
          </p:cNvPr>
          <p:cNvSpPr/>
          <p:nvPr/>
        </p:nvSpPr>
        <p:spPr bwMode="auto">
          <a:xfrm>
            <a:off x="3868960" y="3892660"/>
            <a:ext cx="313460" cy="40212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4" name="Rectangle 173">
            <a:extLst>
              <a:ext uri="{FF2B5EF4-FFF2-40B4-BE49-F238E27FC236}">
                <a16:creationId xmlns:a16="http://schemas.microsoft.com/office/drawing/2014/main" id="{632386D2-E87F-49F1-8F1F-C523E8AC55B6}"/>
              </a:ext>
            </a:extLst>
          </p:cNvPr>
          <p:cNvSpPr/>
          <p:nvPr/>
        </p:nvSpPr>
        <p:spPr bwMode="auto">
          <a:xfrm>
            <a:off x="3118246" y="3933295"/>
            <a:ext cx="419189" cy="29815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3" name="Rectangle 172">
            <a:extLst>
              <a:ext uri="{FF2B5EF4-FFF2-40B4-BE49-F238E27FC236}">
                <a16:creationId xmlns:a16="http://schemas.microsoft.com/office/drawing/2014/main" id="{643FBEAC-552E-4666-85C1-2656AD84811C}"/>
              </a:ext>
            </a:extLst>
          </p:cNvPr>
          <p:cNvSpPr/>
          <p:nvPr/>
        </p:nvSpPr>
        <p:spPr bwMode="auto">
          <a:xfrm>
            <a:off x="2384339" y="3892659"/>
            <a:ext cx="308919" cy="514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itle 2"/>
          <p:cNvSpPr>
            <a:spLocks noGrp="1"/>
          </p:cNvSpPr>
          <p:nvPr>
            <p:ph type="title"/>
          </p:nvPr>
        </p:nvSpPr>
        <p:spPr>
          <a:xfrm>
            <a:off x="441783" y="343216"/>
            <a:ext cx="8262718" cy="847469"/>
          </a:xfrm>
        </p:spPr>
        <p:txBody>
          <a:bodyPr>
            <a:normAutofit fontScale="90000"/>
          </a:bodyPr>
          <a:lstStyle/>
          <a:p>
            <a:pPr algn="ctr" defTabSz="699220" fontAlgn="base">
              <a:spcAft>
                <a:spcPct val="0"/>
              </a:spcAft>
              <a:defRPr/>
            </a:pPr>
            <a:r>
              <a:rPr lang="en-US" dirty="0">
                <a:cs typeface="Segoe UI Light" panose="020B0502040204020203" pitchFamily="34" charset="0"/>
              </a:rPr>
              <a:t>Hybrid Modeling and Deployments</a:t>
            </a:r>
            <a:br>
              <a:rPr lang="en-US" dirty="0">
                <a:cs typeface="Segoe UI Light" panose="020B0502040204020203" pitchFamily="34" charset="0"/>
              </a:rPr>
            </a:br>
            <a:r>
              <a:rPr lang="en-US" sz="1350" dirty="0">
                <a:solidFill>
                  <a:schemeClr val="accent3"/>
                </a:solidFill>
              </a:rPr>
              <a:t>Deploy and manage models on internal systems or intelligent cloud and edge</a:t>
            </a:r>
            <a:br>
              <a:rPr lang="en-US" sz="1350" dirty="0"/>
            </a:br>
            <a:endParaRPr lang="en-US" sz="1350" dirty="0">
              <a:solidFill>
                <a:srgbClr val="0078D7"/>
              </a:solidFill>
              <a:latin typeface="Segoe UI"/>
            </a:endParaRPr>
          </a:p>
        </p:txBody>
      </p:sp>
      <p:sp>
        <p:nvSpPr>
          <p:cNvPr id="91" name="Rectangle 90">
            <a:extLst>
              <a:ext uri="{FF2B5EF4-FFF2-40B4-BE49-F238E27FC236}">
                <a16:creationId xmlns:a16="http://schemas.microsoft.com/office/drawing/2014/main" id="{2C6A6236-3E67-4B4C-BE93-39D3FF109FFB}"/>
              </a:ext>
            </a:extLst>
          </p:cNvPr>
          <p:cNvSpPr/>
          <p:nvPr/>
        </p:nvSpPr>
        <p:spPr bwMode="auto">
          <a:xfrm>
            <a:off x="3951744" y="3964151"/>
            <a:ext cx="144401" cy="2294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oup 196">
            <a:extLst>
              <a:ext uri="{FF2B5EF4-FFF2-40B4-BE49-F238E27FC236}">
                <a16:creationId xmlns:a16="http://schemas.microsoft.com/office/drawing/2014/main" id="{064A158A-07AA-4BC1-8A67-16F1A7113460}"/>
              </a:ext>
            </a:extLst>
          </p:cNvPr>
          <p:cNvGrpSpPr>
            <a:grpSpLocks noChangeAspect="1"/>
          </p:cNvGrpSpPr>
          <p:nvPr/>
        </p:nvGrpSpPr>
        <p:grpSpPr bwMode="auto">
          <a:xfrm>
            <a:off x="3943876" y="3975277"/>
            <a:ext cx="154711" cy="294803"/>
            <a:chOff x="7261" y="805"/>
            <a:chExt cx="127" cy="242"/>
          </a:xfrm>
          <a:noFill/>
        </p:grpSpPr>
        <p:sp>
          <p:nvSpPr>
            <p:cNvPr id="93" name="Freeform 197">
              <a:extLst>
                <a:ext uri="{FF2B5EF4-FFF2-40B4-BE49-F238E27FC236}">
                  <a16:creationId xmlns:a16="http://schemas.microsoft.com/office/drawing/2014/main" id="{47DE2072-1EFF-4B16-8ADC-98CA1C3139BB}"/>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5" name="Freeform 198">
              <a:extLst>
                <a:ext uri="{FF2B5EF4-FFF2-40B4-BE49-F238E27FC236}">
                  <a16:creationId xmlns:a16="http://schemas.microsoft.com/office/drawing/2014/main" id="{75221B70-A0DB-49B7-AF1D-3C17C890EC37}"/>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6" name="Freeform 199">
              <a:extLst>
                <a:ext uri="{FF2B5EF4-FFF2-40B4-BE49-F238E27FC236}">
                  <a16:creationId xmlns:a16="http://schemas.microsoft.com/office/drawing/2014/main" id="{BD320A31-1017-4F57-90E1-FD938C866E9C}"/>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7" name="Freeform 200">
              <a:extLst>
                <a:ext uri="{FF2B5EF4-FFF2-40B4-BE49-F238E27FC236}">
                  <a16:creationId xmlns:a16="http://schemas.microsoft.com/office/drawing/2014/main" id="{D9874F76-1178-4036-926A-A125ADC0088B}"/>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8" name="Oval 201">
              <a:extLst>
                <a:ext uri="{FF2B5EF4-FFF2-40B4-BE49-F238E27FC236}">
                  <a16:creationId xmlns:a16="http://schemas.microsoft.com/office/drawing/2014/main" id="{3FFA8A7E-CEDA-4488-A8B2-65BC12E744AD}"/>
                </a:ext>
              </a:extLst>
            </p:cNvPr>
            <p:cNvSpPr>
              <a:spLocks noChangeArrowheads="1"/>
            </p:cNvSpPr>
            <p:nvPr/>
          </p:nvSpPr>
          <p:spPr bwMode="auto">
            <a:xfrm>
              <a:off x="7287" y="878"/>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9" name="Oval 202">
              <a:extLst>
                <a:ext uri="{FF2B5EF4-FFF2-40B4-BE49-F238E27FC236}">
                  <a16:creationId xmlns:a16="http://schemas.microsoft.com/office/drawing/2014/main" id="{39D53719-0A04-48F0-8231-BE40B773B67C}"/>
                </a:ext>
              </a:extLst>
            </p:cNvPr>
            <p:cNvSpPr>
              <a:spLocks noChangeArrowheads="1"/>
            </p:cNvSpPr>
            <p:nvPr/>
          </p:nvSpPr>
          <p:spPr bwMode="auto">
            <a:xfrm>
              <a:off x="7287" y="923"/>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101" name="Oval 203">
              <a:extLst>
                <a:ext uri="{FF2B5EF4-FFF2-40B4-BE49-F238E27FC236}">
                  <a16:creationId xmlns:a16="http://schemas.microsoft.com/office/drawing/2014/main" id="{DE20EAB7-B881-48DA-A7C1-47644C076995}"/>
                </a:ext>
              </a:extLst>
            </p:cNvPr>
            <p:cNvSpPr>
              <a:spLocks noChangeArrowheads="1"/>
            </p:cNvSpPr>
            <p:nvPr/>
          </p:nvSpPr>
          <p:spPr bwMode="auto">
            <a:xfrm>
              <a:off x="7287" y="967"/>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grpSp>
      <p:sp>
        <p:nvSpPr>
          <p:cNvPr id="104" name="Freeform 41">
            <a:extLst>
              <a:ext uri="{FF2B5EF4-FFF2-40B4-BE49-F238E27FC236}">
                <a16:creationId xmlns:a16="http://schemas.microsoft.com/office/drawing/2014/main" id="{1642E5DA-53B1-4CDC-B413-E2983663A94F}"/>
              </a:ext>
            </a:extLst>
          </p:cNvPr>
          <p:cNvSpPr>
            <a:spLocks noEditPoints="1"/>
          </p:cNvSpPr>
          <p:nvPr/>
        </p:nvSpPr>
        <p:spPr bwMode="auto">
          <a:xfrm>
            <a:off x="3150877" y="3994949"/>
            <a:ext cx="333008" cy="208130"/>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grpSp>
        <p:nvGrpSpPr>
          <p:cNvPr id="105" name="Group 8">
            <a:extLst>
              <a:ext uri="{FF2B5EF4-FFF2-40B4-BE49-F238E27FC236}">
                <a16:creationId xmlns:a16="http://schemas.microsoft.com/office/drawing/2014/main" id="{68A58FD1-AD74-4055-8049-D57CFF8DBF5F}"/>
              </a:ext>
            </a:extLst>
          </p:cNvPr>
          <p:cNvGrpSpPr>
            <a:grpSpLocks noChangeAspect="1"/>
          </p:cNvGrpSpPr>
          <p:nvPr/>
        </p:nvGrpSpPr>
        <p:grpSpPr bwMode="auto">
          <a:xfrm>
            <a:off x="5244491" y="3980740"/>
            <a:ext cx="314880" cy="255841"/>
            <a:chOff x="5458" y="3157"/>
            <a:chExt cx="304" cy="247"/>
          </a:xfrm>
          <a:solidFill>
            <a:schemeClr val="bg1"/>
          </a:solidFill>
        </p:grpSpPr>
        <p:sp>
          <p:nvSpPr>
            <p:cNvPr id="106" name="Freeform 9">
              <a:extLst>
                <a:ext uri="{FF2B5EF4-FFF2-40B4-BE49-F238E27FC236}">
                  <a16:creationId xmlns:a16="http://schemas.microsoft.com/office/drawing/2014/main" id="{904394E6-5075-44F1-ADD8-6EF489678AEE}"/>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sp>
          <p:nvSpPr>
            <p:cNvPr id="107" name="Freeform 10">
              <a:extLst>
                <a:ext uri="{FF2B5EF4-FFF2-40B4-BE49-F238E27FC236}">
                  <a16:creationId xmlns:a16="http://schemas.microsoft.com/office/drawing/2014/main" id="{CDA5059E-F7E3-4517-8B9A-EEA414941600}"/>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grpSp>
      <p:sp useBgFill="1">
        <p:nvSpPr>
          <p:cNvPr id="111" name="Rectangle 110">
            <a:extLst>
              <a:ext uri="{FF2B5EF4-FFF2-40B4-BE49-F238E27FC236}">
                <a16:creationId xmlns:a16="http://schemas.microsoft.com/office/drawing/2014/main" id="{27AC5A16-EEB1-4387-ADEF-0C8B6A1C32D7}"/>
              </a:ext>
            </a:extLst>
          </p:cNvPr>
          <p:cNvSpPr/>
          <p:nvPr/>
        </p:nvSpPr>
        <p:spPr bwMode="auto">
          <a:xfrm>
            <a:off x="4488408" y="3981408"/>
            <a:ext cx="375143" cy="273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car" title="Icon of a car">
            <a:extLst>
              <a:ext uri="{FF2B5EF4-FFF2-40B4-BE49-F238E27FC236}">
                <a16:creationId xmlns:a16="http://schemas.microsoft.com/office/drawing/2014/main" id="{4C5B8955-8AE3-4B58-A8D0-A3532AF9837C}"/>
              </a:ext>
            </a:extLst>
          </p:cNvPr>
          <p:cNvSpPr>
            <a:spLocks noChangeAspect="1" noEditPoints="1"/>
          </p:cNvSpPr>
          <p:nvPr/>
        </p:nvSpPr>
        <p:spPr bwMode="auto">
          <a:xfrm>
            <a:off x="2408529" y="4006308"/>
            <a:ext cx="258943" cy="198424"/>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471">
              <a:solidFill>
                <a:srgbClr val="FFFFFF"/>
              </a:solidFill>
              <a:latin typeface="Segoe UI Semilight"/>
            </a:endParaRPr>
          </a:p>
        </p:txBody>
      </p:sp>
      <p:sp>
        <p:nvSpPr>
          <p:cNvPr id="121" name="Rectangle 120">
            <a:extLst>
              <a:ext uri="{FF2B5EF4-FFF2-40B4-BE49-F238E27FC236}">
                <a16:creationId xmlns:a16="http://schemas.microsoft.com/office/drawing/2014/main" id="{5530B847-D94C-4C37-880B-A206335A504B}"/>
              </a:ext>
            </a:extLst>
          </p:cNvPr>
          <p:cNvSpPr/>
          <p:nvPr/>
        </p:nvSpPr>
        <p:spPr bwMode="auto">
          <a:xfrm rot="5400000">
            <a:off x="5952124" y="4020307"/>
            <a:ext cx="144401" cy="2294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eye_2">
            <a:extLst>
              <a:ext uri="{FF2B5EF4-FFF2-40B4-BE49-F238E27FC236}">
                <a16:creationId xmlns:a16="http://schemas.microsoft.com/office/drawing/2014/main" id="{94BC1124-E2ED-4A85-9E7A-4B95DA0BB1E8}"/>
              </a:ext>
            </a:extLst>
          </p:cNvPr>
          <p:cNvSpPr>
            <a:spLocks noChangeAspect="1" noEditPoints="1"/>
          </p:cNvSpPr>
          <p:nvPr/>
        </p:nvSpPr>
        <p:spPr bwMode="auto">
          <a:xfrm>
            <a:off x="5885728" y="4069078"/>
            <a:ext cx="261176" cy="144914"/>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solidFill>
                <a:srgbClr val="505050"/>
              </a:solidFill>
              <a:latin typeface="Segoe UI Semilight"/>
            </a:endParaRPr>
          </a:p>
        </p:txBody>
      </p:sp>
      <p:sp>
        <p:nvSpPr>
          <p:cNvPr id="123" name="Rectangle 122">
            <a:extLst>
              <a:ext uri="{FF2B5EF4-FFF2-40B4-BE49-F238E27FC236}">
                <a16:creationId xmlns:a16="http://schemas.microsoft.com/office/drawing/2014/main" id="{ECFE573A-133F-4D96-B37F-A3313A1262A8}"/>
              </a:ext>
            </a:extLst>
          </p:cNvPr>
          <p:cNvSpPr/>
          <p:nvPr/>
        </p:nvSpPr>
        <p:spPr bwMode="auto">
          <a:xfrm>
            <a:off x="6437727" y="3865914"/>
            <a:ext cx="264892" cy="5218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4" name="Group 4">
            <a:extLst>
              <a:ext uri="{FF2B5EF4-FFF2-40B4-BE49-F238E27FC236}">
                <a16:creationId xmlns:a16="http://schemas.microsoft.com/office/drawing/2014/main" id="{80FA4B23-D35E-41B0-BDBB-0B1C974905EE}"/>
              </a:ext>
            </a:extLst>
          </p:cNvPr>
          <p:cNvGrpSpPr>
            <a:grpSpLocks noChangeAspect="1"/>
          </p:cNvGrpSpPr>
          <p:nvPr/>
        </p:nvGrpSpPr>
        <p:grpSpPr bwMode="auto">
          <a:xfrm>
            <a:off x="6473261" y="3990971"/>
            <a:ext cx="306458" cy="188588"/>
            <a:chOff x="5597" y="3096"/>
            <a:chExt cx="546" cy="336"/>
          </a:xfrm>
          <a:solidFill>
            <a:schemeClr val="bg1"/>
          </a:solidFill>
        </p:grpSpPr>
        <p:sp>
          <p:nvSpPr>
            <p:cNvPr id="125" name="Rectangle 5">
              <a:extLst>
                <a:ext uri="{FF2B5EF4-FFF2-40B4-BE49-F238E27FC236}">
                  <a16:creationId xmlns:a16="http://schemas.microsoft.com/office/drawing/2014/main" id="{61C20E71-D359-4B99-AA47-CFD0BF5E83F3}"/>
                </a:ext>
              </a:extLst>
            </p:cNvPr>
            <p:cNvSpPr>
              <a:spLocks noChangeArrowheads="1"/>
            </p:cNvSpPr>
            <p:nvPr/>
          </p:nvSpPr>
          <p:spPr bwMode="auto">
            <a:xfrm>
              <a:off x="5597" y="3096"/>
              <a:ext cx="169" cy="336"/>
            </a:xfrm>
            <a:prstGeom prst="rect">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6" name="Freeform 6">
              <a:extLst>
                <a:ext uri="{FF2B5EF4-FFF2-40B4-BE49-F238E27FC236}">
                  <a16:creationId xmlns:a16="http://schemas.microsoft.com/office/drawing/2014/main" id="{AF2E9635-6C53-4320-AE04-8451DBB74BED}"/>
                </a:ext>
              </a:extLst>
            </p:cNvPr>
            <p:cNvSpPr>
              <a:spLocks/>
            </p:cNvSpPr>
            <p:nvPr/>
          </p:nvSpPr>
          <p:spPr bwMode="auto">
            <a:xfrm>
              <a:off x="5766" y="3337"/>
              <a:ext cx="80" cy="95"/>
            </a:xfrm>
            <a:custGeom>
              <a:avLst/>
              <a:gdLst>
                <a:gd name="T0" fmla="*/ 80 w 80"/>
                <a:gd name="T1" fmla="*/ 0 h 95"/>
                <a:gd name="T2" fmla="*/ 80 w 80"/>
                <a:gd name="T3" fmla="*/ 26 h 95"/>
                <a:gd name="T4" fmla="*/ 0 w 80"/>
                <a:gd name="T5" fmla="*/ 95 h 95"/>
              </a:gdLst>
              <a:ahLst/>
              <a:cxnLst>
                <a:cxn ang="0">
                  <a:pos x="T0" y="T1"/>
                </a:cxn>
                <a:cxn ang="0">
                  <a:pos x="T2" y="T3"/>
                </a:cxn>
                <a:cxn ang="0">
                  <a:pos x="T4" y="T5"/>
                </a:cxn>
              </a:cxnLst>
              <a:rect l="0" t="0" r="r" b="b"/>
              <a:pathLst>
                <a:path w="80" h="95">
                  <a:moveTo>
                    <a:pt x="80" y="0"/>
                  </a:moveTo>
                  <a:lnTo>
                    <a:pt x="80" y="26"/>
                  </a:lnTo>
                  <a:lnTo>
                    <a:pt x="0" y="95"/>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7" name="Freeform 7">
              <a:extLst>
                <a:ext uri="{FF2B5EF4-FFF2-40B4-BE49-F238E27FC236}">
                  <a16:creationId xmlns:a16="http://schemas.microsoft.com/office/drawing/2014/main" id="{812384B7-F36B-4B30-84ED-05DC68ED5CFB}"/>
                </a:ext>
              </a:extLst>
            </p:cNvPr>
            <p:cNvSpPr>
              <a:spLocks/>
            </p:cNvSpPr>
            <p:nvPr/>
          </p:nvSpPr>
          <p:spPr bwMode="auto">
            <a:xfrm>
              <a:off x="5766" y="3096"/>
              <a:ext cx="80" cy="96"/>
            </a:xfrm>
            <a:custGeom>
              <a:avLst/>
              <a:gdLst>
                <a:gd name="T0" fmla="*/ 0 w 80"/>
                <a:gd name="T1" fmla="*/ 0 h 96"/>
                <a:gd name="T2" fmla="*/ 80 w 80"/>
                <a:gd name="T3" fmla="*/ 74 h 96"/>
                <a:gd name="T4" fmla="*/ 80 w 80"/>
                <a:gd name="T5" fmla="*/ 96 h 96"/>
              </a:gdLst>
              <a:ahLst/>
              <a:cxnLst>
                <a:cxn ang="0">
                  <a:pos x="T0" y="T1"/>
                </a:cxn>
                <a:cxn ang="0">
                  <a:pos x="T2" y="T3"/>
                </a:cxn>
                <a:cxn ang="0">
                  <a:pos x="T4" y="T5"/>
                </a:cxn>
              </a:cxnLst>
              <a:rect l="0" t="0" r="r" b="b"/>
              <a:pathLst>
                <a:path w="80" h="96">
                  <a:moveTo>
                    <a:pt x="0" y="0"/>
                  </a:moveTo>
                  <a:lnTo>
                    <a:pt x="80" y="74"/>
                  </a:lnTo>
                  <a:lnTo>
                    <a:pt x="80" y="96"/>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8" name="Line 8">
              <a:extLst>
                <a:ext uri="{FF2B5EF4-FFF2-40B4-BE49-F238E27FC236}">
                  <a16:creationId xmlns:a16="http://schemas.microsoft.com/office/drawing/2014/main" id="{85EC08C8-19CA-4743-8BEA-C8D470096969}"/>
                </a:ext>
              </a:extLst>
            </p:cNvPr>
            <p:cNvSpPr>
              <a:spLocks noChangeShapeType="1"/>
            </p:cNvSpPr>
            <p:nvPr/>
          </p:nvSpPr>
          <p:spPr bwMode="auto">
            <a:xfrm>
              <a:off x="5597" y="320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0" name="Line 9">
              <a:extLst>
                <a:ext uri="{FF2B5EF4-FFF2-40B4-BE49-F238E27FC236}">
                  <a16:creationId xmlns:a16="http://schemas.microsoft.com/office/drawing/2014/main" id="{7F8E9AC1-1530-46B8-9BFE-53DD9CE3B2E3}"/>
                </a:ext>
              </a:extLst>
            </p:cNvPr>
            <p:cNvSpPr>
              <a:spLocks noChangeShapeType="1"/>
            </p:cNvSpPr>
            <p:nvPr/>
          </p:nvSpPr>
          <p:spPr bwMode="auto">
            <a:xfrm>
              <a:off x="5597" y="332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1" name="Rectangle 10">
              <a:extLst>
                <a:ext uri="{FF2B5EF4-FFF2-40B4-BE49-F238E27FC236}">
                  <a16:creationId xmlns:a16="http://schemas.microsoft.com/office/drawing/2014/main" id="{5B4FFE70-B69C-4FA4-92DF-4BD631F694AC}"/>
                </a:ext>
              </a:extLst>
            </p:cNvPr>
            <p:cNvSpPr>
              <a:spLocks noChangeArrowheads="1"/>
            </p:cNvSpPr>
            <p:nvPr/>
          </p:nvSpPr>
          <p:spPr bwMode="auto">
            <a:xfrm>
              <a:off x="5974" y="3096"/>
              <a:ext cx="169" cy="336"/>
            </a:xfrm>
            <a:prstGeom prst="rect">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2" name="Freeform 11">
              <a:extLst>
                <a:ext uri="{FF2B5EF4-FFF2-40B4-BE49-F238E27FC236}">
                  <a16:creationId xmlns:a16="http://schemas.microsoft.com/office/drawing/2014/main" id="{4FD5FE06-B777-4145-83CB-053DAF678A93}"/>
                </a:ext>
              </a:extLst>
            </p:cNvPr>
            <p:cNvSpPr>
              <a:spLocks/>
            </p:cNvSpPr>
            <p:nvPr/>
          </p:nvSpPr>
          <p:spPr bwMode="auto">
            <a:xfrm>
              <a:off x="5894" y="3336"/>
              <a:ext cx="80" cy="96"/>
            </a:xfrm>
            <a:custGeom>
              <a:avLst/>
              <a:gdLst>
                <a:gd name="T0" fmla="*/ 0 w 80"/>
                <a:gd name="T1" fmla="*/ 0 h 96"/>
                <a:gd name="T2" fmla="*/ 0 w 80"/>
                <a:gd name="T3" fmla="*/ 27 h 96"/>
                <a:gd name="T4" fmla="*/ 80 w 80"/>
                <a:gd name="T5" fmla="*/ 96 h 96"/>
              </a:gdLst>
              <a:ahLst/>
              <a:cxnLst>
                <a:cxn ang="0">
                  <a:pos x="T0" y="T1"/>
                </a:cxn>
                <a:cxn ang="0">
                  <a:pos x="T2" y="T3"/>
                </a:cxn>
                <a:cxn ang="0">
                  <a:pos x="T4" y="T5"/>
                </a:cxn>
              </a:cxnLst>
              <a:rect l="0" t="0" r="r" b="b"/>
              <a:pathLst>
                <a:path w="80" h="96">
                  <a:moveTo>
                    <a:pt x="0" y="0"/>
                  </a:moveTo>
                  <a:lnTo>
                    <a:pt x="0" y="27"/>
                  </a:lnTo>
                  <a:lnTo>
                    <a:pt x="80" y="96"/>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3" name="Freeform 12">
              <a:extLst>
                <a:ext uri="{FF2B5EF4-FFF2-40B4-BE49-F238E27FC236}">
                  <a16:creationId xmlns:a16="http://schemas.microsoft.com/office/drawing/2014/main" id="{A226DFF3-FD1A-44ED-9F20-D9952C952DD9}"/>
                </a:ext>
              </a:extLst>
            </p:cNvPr>
            <p:cNvSpPr>
              <a:spLocks/>
            </p:cNvSpPr>
            <p:nvPr/>
          </p:nvSpPr>
          <p:spPr bwMode="auto">
            <a:xfrm>
              <a:off x="5894" y="3096"/>
              <a:ext cx="80" cy="94"/>
            </a:xfrm>
            <a:custGeom>
              <a:avLst/>
              <a:gdLst>
                <a:gd name="T0" fmla="*/ 80 w 80"/>
                <a:gd name="T1" fmla="*/ 0 h 94"/>
                <a:gd name="T2" fmla="*/ 0 w 80"/>
                <a:gd name="T3" fmla="*/ 74 h 94"/>
                <a:gd name="T4" fmla="*/ 0 w 80"/>
                <a:gd name="T5" fmla="*/ 94 h 94"/>
              </a:gdLst>
              <a:ahLst/>
              <a:cxnLst>
                <a:cxn ang="0">
                  <a:pos x="T0" y="T1"/>
                </a:cxn>
                <a:cxn ang="0">
                  <a:pos x="T2" y="T3"/>
                </a:cxn>
                <a:cxn ang="0">
                  <a:pos x="T4" y="T5"/>
                </a:cxn>
              </a:cxnLst>
              <a:rect l="0" t="0" r="r" b="b"/>
              <a:pathLst>
                <a:path w="80" h="94">
                  <a:moveTo>
                    <a:pt x="80" y="0"/>
                  </a:moveTo>
                  <a:lnTo>
                    <a:pt x="0" y="74"/>
                  </a:lnTo>
                  <a:lnTo>
                    <a:pt x="0" y="94"/>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6" name="Line 13">
              <a:extLst>
                <a:ext uri="{FF2B5EF4-FFF2-40B4-BE49-F238E27FC236}">
                  <a16:creationId xmlns:a16="http://schemas.microsoft.com/office/drawing/2014/main" id="{08758C86-6EA6-4239-B5EF-5D5C069DB8DA}"/>
                </a:ext>
              </a:extLst>
            </p:cNvPr>
            <p:cNvSpPr>
              <a:spLocks noChangeShapeType="1"/>
            </p:cNvSpPr>
            <p:nvPr/>
          </p:nvSpPr>
          <p:spPr bwMode="auto">
            <a:xfrm flipH="1">
              <a:off x="5974" y="320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7" name="Line 14">
              <a:extLst>
                <a:ext uri="{FF2B5EF4-FFF2-40B4-BE49-F238E27FC236}">
                  <a16:creationId xmlns:a16="http://schemas.microsoft.com/office/drawing/2014/main" id="{29FB7082-9A28-44A0-9AB0-C781ABC1D129}"/>
                </a:ext>
              </a:extLst>
            </p:cNvPr>
            <p:cNvSpPr>
              <a:spLocks noChangeShapeType="1"/>
            </p:cNvSpPr>
            <p:nvPr/>
          </p:nvSpPr>
          <p:spPr bwMode="auto">
            <a:xfrm flipH="1">
              <a:off x="5974" y="332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8" name="Freeform 15">
              <a:extLst>
                <a:ext uri="{FF2B5EF4-FFF2-40B4-BE49-F238E27FC236}">
                  <a16:creationId xmlns:a16="http://schemas.microsoft.com/office/drawing/2014/main" id="{CF30A191-6563-4A47-B38D-F892AA6EEED5}"/>
                </a:ext>
              </a:extLst>
            </p:cNvPr>
            <p:cNvSpPr>
              <a:spLocks noEditPoints="1"/>
            </p:cNvSpPr>
            <p:nvPr/>
          </p:nvSpPr>
          <p:spPr bwMode="auto">
            <a:xfrm>
              <a:off x="5797" y="3207"/>
              <a:ext cx="146" cy="47"/>
            </a:xfrm>
            <a:custGeom>
              <a:avLst/>
              <a:gdLst>
                <a:gd name="T0" fmla="*/ 0 w 196"/>
                <a:gd name="T1" fmla="*/ 0 h 63"/>
                <a:gd name="T2" fmla="*/ 0 w 196"/>
                <a:gd name="T3" fmla="*/ 63 h 63"/>
                <a:gd name="T4" fmla="*/ 118 w 196"/>
                <a:gd name="T5" fmla="*/ 0 h 63"/>
                <a:gd name="T6" fmla="*/ 118 w 196"/>
                <a:gd name="T7" fmla="*/ 63 h 63"/>
                <a:gd name="T8" fmla="*/ 79 w 196"/>
                <a:gd name="T9" fmla="*/ 42 h 63"/>
                <a:gd name="T10" fmla="*/ 79 w 196"/>
                <a:gd name="T11" fmla="*/ 20 h 63"/>
                <a:gd name="T12" fmla="*/ 59 w 196"/>
                <a:gd name="T13" fmla="*/ 0 h 63"/>
                <a:gd name="T14" fmla="*/ 59 w 196"/>
                <a:gd name="T15" fmla="*/ 0 h 63"/>
                <a:gd name="T16" fmla="*/ 38 w 196"/>
                <a:gd name="T17" fmla="*/ 20 h 63"/>
                <a:gd name="T18" fmla="*/ 38 w 196"/>
                <a:gd name="T19" fmla="*/ 42 h 63"/>
                <a:gd name="T20" fmla="*/ 59 w 196"/>
                <a:gd name="T21" fmla="*/ 63 h 63"/>
                <a:gd name="T22" fmla="*/ 59 w 196"/>
                <a:gd name="T23" fmla="*/ 63 h 63"/>
                <a:gd name="T24" fmla="*/ 79 w 196"/>
                <a:gd name="T25" fmla="*/ 42 h 63"/>
                <a:gd name="T26" fmla="*/ 196 w 196"/>
                <a:gd name="T27" fmla="*/ 42 h 63"/>
                <a:gd name="T28" fmla="*/ 196 w 196"/>
                <a:gd name="T29" fmla="*/ 20 h 63"/>
                <a:gd name="T30" fmla="*/ 175 w 196"/>
                <a:gd name="T31" fmla="*/ 0 h 63"/>
                <a:gd name="T32" fmla="*/ 175 w 196"/>
                <a:gd name="T33" fmla="*/ 0 h 63"/>
                <a:gd name="T34" fmla="*/ 156 w 196"/>
                <a:gd name="T35" fmla="*/ 20 h 63"/>
                <a:gd name="T36" fmla="*/ 156 w 196"/>
                <a:gd name="T37" fmla="*/ 42 h 63"/>
                <a:gd name="T38" fmla="*/ 175 w 196"/>
                <a:gd name="T39" fmla="*/ 63 h 63"/>
                <a:gd name="T40" fmla="*/ 175 w 196"/>
                <a:gd name="T41" fmla="*/ 63 h 63"/>
                <a:gd name="T42" fmla="*/ 196 w 196"/>
                <a:gd name="T43"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3">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9" name="Freeform 16">
              <a:extLst>
                <a:ext uri="{FF2B5EF4-FFF2-40B4-BE49-F238E27FC236}">
                  <a16:creationId xmlns:a16="http://schemas.microsoft.com/office/drawing/2014/main" id="{554FD5C6-C238-48DB-9FBA-1D75C8DC5A44}"/>
                </a:ext>
              </a:extLst>
            </p:cNvPr>
            <p:cNvSpPr>
              <a:spLocks noEditPoints="1"/>
            </p:cNvSpPr>
            <p:nvPr/>
          </p:nvSpPr>
          <p:spPr bwMode="auto">
            <a:xfrm>
              <a:off x="5797" y="3278"/>
              <a:ext cx="146" cy="48"/>
            </a:xfrm>
            <a:custGeom>
              <a:avLst/>
              <a:gdLst>
                <a:gd name="T0" fmla="*/ 196 w 196"/>
                <a:gd name="T1" fmla="*/ 64 h 64"/>
                <a:gd name="T2" fmla="*/ 196 w 196"/>
                <a:gd name="T3" fmla="*/ 0 h 64"/>
                <a:gd name="T4" fmla="*/ 79 w 196"/>
                <a:gd name="T5" fmla="*/ 64 h 64"/>
                <a:gd name="T6" fmla="*/ 79 w 196"/>
                <a:gd name="T7" fmla="*/ 0 h 64"/>
                <a:gd name="T8" fmla="*/ 118 w 196"/>
                <a:gd name="T9" fmla="*/ 43 h 64"/>
                <a:gd name="T10" fmla="*/ 138 w 196"/>
                <a:gd name="T11" fmla="*/ 64 h 64"/>
                <a:gd name="T12" fmla="*/ 138 w 196"/>
                <a:gd name="T13" fmla="*/ 64 h 64"/>
                <a:gd name="T14" fmla="*/ 158 w 196"/>
                <a:gd name="T15" fmla="*/ 43 h 64"/>
                <a:gd name="T16" fmla="*/ 158 w 196"/>
                <a:gd name="T17" fmla="*/ 21 h 64"/>
                <a:gd name="T18" fmla="*/ 138 w 196"/>
                <a:gd name="T19" fmla="*/ 0 h 64"/>
                <a:gd name="T20" fmla="*/ 138 w 196"/>
                <a:gd name="T21" fmla="*/ 0 h 64"/>
                <a:gd name="T22" fmla="*/ 118 w 196"/>
                <a:gd name="T23" fmla="*/ 21 h 64"/>
                <a:gd name="T24" fmla="*/ 118 w 196"/>
                <a:gd name="T25" fmla="*/ 43 h 64"/>
                <a:gd name="T26" fmla="*/ 0 w 196"/>
                <a:gd name="T27" fmla="*/ 43 h 64"/>
                <a:gd name="T28" fmla="*/ 20 w 196"/>
                <a:gd name="T29" fmla="*/ 64 h 64"/>
                <a:gd name="T30" fmla="*/ 20 w 196"/>
                <a:gd name="T31" fmla="*/ 64 h 64"/>
                <a:gd name="T32" fmla="*/ 41 w 196"/>
                <a:gd name="T33" fmla="*/ 43 h 64"/>
                <a:gd name="T34" fmla="*/ 41 w 196"/>
                <a:gd name="T35" fmla="*/ 21 h 64"/>
                <a:gd name="T36" fmla="*/ 20 w 196"/>
                <a:gd name="T37" fmla="*/ 0 h 64"/>
                <a:gd name="T38" fmla="*/ 20 w 196"/>
                <a:gd name="T39" fmla="*/ 0 h 64"/>
                <a:gd name="T40" fmla="*/ 0 w 196"/>
                <a:gd name="T41" fmla="*/ 21 h 64"/>
                <a:gd name="T42" fmla="*/ 0 w 196"/>
                <a:gd name="T43"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4">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grpSp>
      <p:sp>
        <p:nvSpPr>
          <p:cNvPr id="24" name="TextBox 23">
            <a:extLst>
              <a:ext uri="{FF2B5EF4-FFF2-40B4-BE49-F238E27FC236}">
                <a16:creationId xmlns:a16="http://schemas.microsoft.com/office/drawing/2014/main" id="{913391E3-A0CE-4E12-9BBE-4FA39631862F}"/>
              </a:ext>
            </a:extLst>
          </p:cNvPr>
          <p:cNvSpPr txBox="1"/>
          <p:nvPr/>
        </p:nvSpPr>
        <p:spPr>
          <a:xfrm>
            <a:off x="1899550" y="1383881"/>
            <a:ext cx="1241366"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Train &amp; deploy</a:t>
            </a:r>
          </a:p>
        </p:txBody>
      </p:sp>
      <p:sp>
        <p:nvSpPr>
          <p:cNvPr id="181" name="TextBox 180">
            <a:extLst>
              <a:ext uri="{FF2B5EF4-FFF2-40B4-BE49-F238E27FC236}">
                <a16:creationId xmlns:a16="http://schemas.microsoft.com/office/drawing/2014/main" id="{3E8C8342-BDED-4E72-B211-A2228B1063BB}"/>
              </a:ext>
            </a:extLst>
          </p:cNvPr>
          <p:cNvSpPr txBox="1"/>
          <p:nvPr/>
        </p:nvSpPr>
        <p:spPr>
          <a:xfrm>
            <a:off x="6107635" y="1403186"/>
            <a:ext cx="1241366"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Train &amp; deploy</a:t>
            </a:r>
          </a:p>
        </p:txBody>
      </p:sp>
      <p:sp>
        <p:nvSpPr>
          <p:cNvPr id="183" name="TextBox 182">
            <a:extLst>
              <a:ext uri="{FF2B5EF4-FFF2-40B4-BE49-F238E27FC236}">
                <a16:creationId xmlns:a16="http://schemas.microsoft.com/office/drawing/2014/main" id="{4AE157CB-27E7-474C-8616-4753E6B81D33}"/>
              </a:ext>
            </a:extLst>
          </p:cNvPr>
          <p:cNvSpPr txBox="1"/>
          <p:nvPr/>
        </p:nvSpPr>
        <p:spPr>
          <a:xfrm>
            <a:off x="4363522" y="4350455"/>
            <a:ext cx="607539"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Deploy</a:t>
            </a:r>
          </a:p>
        </p:txBody>
      </p:sp>
      <p:sp>
        <p:nvSpPr>
          <p:cNvPr id="25" name="Rectangle 24">
            <a:extLst>
              <a:ext uri="{FF2B5EF4-FFF2-40B4-BE49-F238E27FC236}">
                <a16:creationId xmlns:a16="http://schemas.microsoft.com/office/drawing/2014/main" id="{FB6EBC05-266C-4EEA-B2B2-4031B45AC084}"/>
              </a:ext>
            </a:extLst>
          </p:cNvPr>
          <p:cNvSpPr/>
          <p:nvPr/>
        </p:nvSpPr>
        <p:spPr>
          <a:xfrm>
            <a:off x="3012796" y="2530510"/>
            <a:ext cx="3118409" cy="907171"/>
          </a:xfrm>
          <a:prstGeom prst="rect">
            <a:avLst/>
          </a:prstGeom>
        </p:spPr>
        <p:txBody>
          <a:bodyPr wrap="square">
            <a:spAutoFit/>
          </a:bodyPr>
          <a:lstStyle/>
          <a:p>
            <a:pPr algn="ctr" defTabSz="685669">
              <a:defRPr/>
            </a:pPr>
            <a:r>
              <a:rPr lang="en-US" sz="1765">
                <a:solidFill>
                  <a:srgbClr val="000000"/>
                </a:solidFill>
                <a:latin typeface="Segoe UI" panose="020B0502040204020203" pitchFamily="34" charset="0"/>
              </a:rPr>
              <a:t>Track models in production</a:t>
            </a:r>
          </a:p>
          <a:p>
            <a:pPr algn="ctr" defTabSz="685669">
              <a:defRPr/>
            </a:pPr>
            <a:r>
              <a:rPr lang="en-US" sz="1765">
                <a:solidFill>
                  <a:srgbClr val="000000"/>
                </a:solidFill>
                <a:latin typeface="Segoe UI" panose="020B0502040204020203" pitchFamily="34" charset="0"/>
              </a:rPr>
              <a:t>Capture model telemetry</a:t>
            </a:r>
          </a:p>
          <a:p>
            <a:pPr algn="ctr" defTabSz="685669">
              <a:defRPr/>
            </a:pPr>
            <a:r>
              <a:rPr lang="en-US" sz="1765">
                <a:solidFill>
                  <a:srgbClr val="000000"/>
                </a:solidFill>
                <a:latin typeface="Segoe UI" panose="020B0502040204020203" pitchFamily="34" charset="0"/>
              </a:rPr>
              <a:t>Retrain models automatically</a:t>
            </a:r>
          </a:p>
        </p:txBody>
      </p:sp>
      <p:sp>
        <p:nvSpPr>
          <p:cNvPr id="79" name="Freeform 25">
            <a:extLst>
              <a:ext uri="{FF2B5EF4-FFF2-40B4-BE49-F238E27FC236}">
                <a16:creationId xmlns:a16="http://schemas.microsoft.com/office/drawing/2014/main" id="{743B18A2-AAB9-47D2-9F57-E18F73956767}"/>
              </a:ext>
            </a:extLst>
          </p:cNvPr>
          <p:cNvSpPr>
            <a:spLocks noEditPoints="1"/>
          </p:cNvSpPr>
          <p:nvPr/>
        </p:nvSpPr>
        <p:spPr bwMode="auto">
          <a:xfrm>
            <a:off x="4527157" y="3968862"/>
            <a:ext cx="280268" cy="27383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0" tIns="34285" rIns="68570" bIns="34285" numCol="1" anchor="t" anchorCtr="0" compatLnSpc="1">
            <a:prstTxWarp prst="textNoShape">
              <a:avLst/>
            </a:prstTxWarp>
          </a:bodyPr>
          <a:lstStyle/>
          <a:p>
            <a:pPr defTabSz="685669">
              <a:defRPr/>
            </a:pPr>
            <a:endParaRPr lang="en-US" sz="1765" kern="0">
              <a:solidFill>
                <a:sysClr val="windowText" lastClr="000000"/>
              </a:solidFill>
              <a:latin typeface="Segoe UI Semilight"/>
            </a:endParaRPr>
          </a:p>
        </p:txBody>
      </p:sp>
      <p:grpSp>
        <p:nvGrpSpPr>
          <p:cNvPr id="62" name="Group 61">
            <a:extLst>
              <a:ext uri="{FF2B5EF4-FFF2-40B4-BE49-F238E27FC236}">
                <a16:creationId xmlns:a16="http://schemas.microsoft.com/office/drawing/2014/main" id="{F3CFC0D3-E51A-4C5B-B118-9D4A91E95DCB}"/>
              </a:ext>
            </a:extLst>
          </p:cNvPr>
          <p:cNvGrpSpPr/>
          <p:nvPr/>
        </p:nvGrpSpPr>
        <p:grpSpPr>
          <a:xfrm>
            <a:off x="6412208" y="1727124"/>
            <a:ext cx="632216" cy="515398"/>
            <a:chOff x="967154" y="1481463"/>
            <a:chExt cx="5331069" cy="4214949"/>
          </a:xfrm>
          <a:solidFill>
            <a:schemeClr val="bg1"/>
          </a:solidFill>
        </p:grpSpPr>
        <p:cxnSp>
          <p:nvCxnSpPr>
            <p:cNvPr id="63" name="Straight Connector 62">
              <a:extLst>
                <a:ext uri="{FF2B5EF4-FFF2-40B4-BE49-F238E27FC236}">
                  <a16:creationId xmlns:a16="http://schemas.microsoft.com/office/drawing/2014/main" id="{9561D3A4-D8E8-49DD-98FB-E485F72608D4}"/>
                </a:ext>
              </a:extLst>
            </p:cNvPr>
            <p:cNvCxnSpPr>
              <a:cxnSpLocks/>
            </p:cNvCxnSpPr>
            <p:nvPr/>
          </p:nvCxnSpPr>
          <p:spPr>
            <a:xfrm>
              <a:off x="967154" y="5696412"/>
              <a:ext cx="5331069"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Shape 66">
              <a:extLst>
                <a:ext uri="{FF2B5EF4-FFF2-40B4-BE49-F238E27FC236}">
                  <a16:creationId xmlns:a16="http://schemas.microsoft.com/office/drawing/2014/main" id="{0D187138-9713-4144-B17E-D1F3E9213775}"/>
                </a:ext>
              </a:extLst>
            </p:cNvPr>
            <p:cNvSpPr/>
            <p:nvPr/>
          </p:nvSpPr>
          <p:spPr bwMode="auto">
            <a:xfrm>
              <a:off x="3301091" y="1481463"/>
              <a:ext cx="2666749" cy="4214949"/>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E0D1C611-897B-44DB-BACE-EB9EBEE98666}"/>
                </a:ext>
              </a:extLst>
            </p:cNvPr>
            <p:cNvSpPr/>
            <p:nvPr/>
          </p:nvSpPr>
          <p:spPr bwMode="auto">
            <a:xfrm>
              <a:off x="4427764" y="4700958"/>
              <a:ext cx="647703" cy="995454"/>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5" name="Rectangle 64">
              <a:extLst>
                <a:ext uri="{FF2B5EF4-FFF2-40B4-BE49-F238E27FC236}">
                  <a16:creationId xmlns:a16="http://schemas.microsoft.com/office/drawing/2014/main" id="{456CC4B3-B078-468E-9A2D-7A063EFA55D5}"/>
                </a:ext>
              </a:extLst>
            </p:cNvPr>
            <p:cNvSpPr/>
            <p:nvPr/>
          </p:nvSpPr>
          <p:spPr bwMode="auto">
            <a:xfrm>
              <a:off x="1286611" y="2696307"/>
              <a:ext cx="2793020" cy="3000105"/>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6" name="Rectangle 65">
              <a:extLst>
                <a:ext uri="{FF2B5EF4-FFF2-40B4-BE49-F238E27FC236}">
                  <a16:creationId xmlns:a16="http://schemas.microsoft.com/office/drawing/2014/main" id="{DEC65F4C-5296-4D11-9935-D8EC135E7F3D}"/>
                </a:ext>
              </a:extLst>
            </p:cNvPr>
            <p:cNvSpPr/>
            <p:nvPr/>
          </p:nvSpPr>
          <p:spPr bwMode="auto">
            <a:xfrm>
              <a:off x="2225922" y="4700952"/>
              <a:ext cx="914397" cy="995460"/>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grpSp>
      <p:sp>
        <p:nvSpPr>
          <p:cNvPr id="71" name="Freeform 128">
            <a:extLst>
              <a:ext uri="{FF2B5EF4-FFF2-40B4-BE49-F238E27FC236}">
                <a16:creationId xmlns:a16="http://schemas.microsoft.com/office/drawing/2014/main" id="{CC17696B-899A-48D9-A488-83034C5B6BB5}"/>
              </a:ext>
            </a:extLst>
          </p:cNvPr>
          <p:cNvSpPr>
            <a:spLocks noChangeAspect="1"/>
          </p:cNvSpPr>
          <p:nvPr/>
        </p:nvSpPr>
        <p:spPr bwMode="auto">
          <a:xfrm>
            <a:off x="2116293" y="1727683"/>
            <a:ext cx="919610" cy="5148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2700">
            <a:solidFill>
              <a:schemeClr val="tx1"/>
            </a:solidFill>
            <a:miter lim="800000"/>
          </a:ln>
        </p:spPr>
        <p:txBody>
          <a:bodyPr vert="horz" wrap="square" lIns="68570" tIns="34285" rIns="68570" bIns="34285" numCol="1" anchor="t" anchorCtr="0" compatLnSpc="1">
            <a:prstTxWarp prst="textNoShape">
              <a:avLst/>
            </a:prstTxWarp>
          </a:bodyPr>
          <a:lstStyle/>
          <a:p>
            <a:pPr defTabSz="685669">
              <a:defRPr/>
            </a:pPr>
            <a:endParaRPr lang="en-US" sz="809">
              <a:solidFill>
                <a:srgbClr val="333333"/>
              </a:solidFill>
              <a:latin typeface="Segoe UI Semibold"/>
            </a:endParaRPr>
          </a:p>
        </p:txBody>
      </p:sp>
      <p:pic>
        <p:nvPicPr>
          <p:cNvPr id="2050" name="Picture 2" descr="See the source image">
            <a:extLst>
              <a:ext uri="{FF2B5EF4-FFF2-40B4-BE49-F238E27FC236}">
                <a16:creationId xmlns:a16="http://schemas.microsoft.com/office/drawing/2014/main" id="{925D174A-4E52-F148-91DF-A16F5CAD598A}"/>
              </a:ext>
            </a:extLst>
          </p:cNvPr>
          <p:cNvPicPr>
            <a:picLocks noChangeAspect="1" noChangeArrowheads="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822605" y="2026228"/>
            <a:ext cx="381615" cy="38161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See the source image">
            <a:extLst>
              <a:ext uri="{FF2B5EF4-FFF2-40B4-BE49-F238E27FC236}">
                <a16:creationId xmlns:a16="http://schemas.microsoft.com/office/drawing/2014/main" id="{2FB0EF27-9F13-A144-B0F9-F2760B3ADE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4843" y="2051714"/>
            <a:ext cx="381615" cy="3816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4098181C-3FDD-304A-A28E-F023B9638A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2355" y="2039156"/>
            <a:ext cx="397533" cy="3975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ABCD0C2B-CDC4-B841-97C4-CBD55CEC34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7648" y="2057161"/>
            <a:ext cx="357805" cy="35780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See the source image">
            <a:extLst>
              <a:ext uri="{FF2B5EF4-FFF2-40B4-BE49-F238E27FC236}">
                <a16:creationId xmlns:a16="http://schemas.microsoft.com/office/drawing/2014/main" id="{EBBF81C5-2B3B-2849-832D-5F3FB87DCF45}"/>
              </a:ext>
            </a:extLst>
          </p:cNvPr>
          <p:cNvPicPr>
            <a:picLocks noChangeAspect="1"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226170" y="2072364"/>
            <a:ext cx="357805" cy="357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utoRev="1" fill="hold" nodeType="withEffect">
                                  <p:stCondLst>
                                    <p:cond delay="0"/>
                                  </p:stCondLst>
                                  <p:childTnLst>
                                    <p:animMotion origin="layout" path="M 4.375E-6 -2.96296E-6 L 0.4194 -2.96296E-6 " pathEditMode="relative" rAng="0" ptsTypes="AA">
                                      <p:cBhvr>
                                        <p:cTn id="6" dur="10000" fill="hold"/>
                                        <p:tgtEl>
                                          <p:spTgt spid="3"/>
                                        </p:tgtEl>
                                        <p:attrNameLst>
                                          <p:attrName>ppt_x</p:attrName>
                                          <p:attrName>ppt_y</p:attrName>
                                        </p:attrNameLst>
                                      </p:cBhvr>
                                      <p:rCtr x="20964" y="0"/>
                                    </p:animMotion>
                                  </p:childTnLst>
                                </p:cTn>
                              </p:par>
                              <p:par>
                                <p:cTn id="7" presetID="42" presetClass="path" presetSubtype="0" fill="hold" nodeType="withEffect">
                                  <p:stCondLst>
                                    <p:cond delay="0"/>
                                  </p:stCondLst>
                                  <p:childTnLst>
                                    <p:animMotion origin="layout" path="M 6.25E-7 -2.22222E-6 L 6.25E-7 0.38241 " pathEditMode="relative" rAng="0" ptsTypes="AA">
                                      <p:cBhvr>
                                        <p:cTn id="8" dur="2500" fill="hold"/>
                                        <p:tgtEl>
                                          <p:spTgt spid="23"/>
                                        </p:tgtEl>
                                        <p:attrNameLst>
                                          <p:attrName>ppt_x</p:attrName>
                                          <p:attrName>ppt_y</p:attrName>
                                        </p:attrNameLst>
                                      </p:cBhvr>
                                      <p:rCtr x="0" y="19120"/>
                                    </p:animMotion>
                                  </p:childTnLst>
                                </p:cTn>
                              </p:par>
                              <p:par>
                                <p:cTn id="9" presetID="42" presetClass="path" presetSubtype="0" fill="hold" nodeType="withEffect">
                                  <p:stCondLst>
                                    <p:cond delay="0"/>
                                  </p:stCondLst>
                                  <p:childTnLst>
                                    <p:animMotion origin="layout" path="M 6.25E-7 -2.22222E-6 L 6.25E-7 0.38241 " pathEditMode="relative" rAng="0" ptsTypes="AA">
                                      <p:cBhvr>
                                        <p:cTn id="10" dur="2500" fill="hold"/>
                                        <p:tgtEl>
                                          <p:spTgt spid="152"/>
                                        </p:tgtEl>
                                        <p:attrNameLst>
                                          <p:attrName>ppt_x</p:attrName>
                                          <p:attrName>ppt_y</p:attrName>
                                        </p:attrNameLst>
                                      </p:cBhvr>
                                      <p:rCtr x="0" y="19120"/>
                                    </p:animMotion>
                                  </p:childTnLst>
                                </p:cTn>
                              </p:par>
                              <p:par>
                                <p:cTn id="11" presetID="42" presetClass="path" presetSubtype="0" fill="hold" nodeType="withEffect">
                                  <p:stCondLst>
                                    <p:cond delay="2500"/>
                                  </p:stCondLst>
                                  <p:childTnLst>
                                    <p:animMotion origin="layout" path="M 6.25E-7 -2.22222E-6 L -0.00026 0.39121 " pathEditMode="relative" rAng="0" ptsTypes="AA">
                                      <p:cBhvr>
                                        <p:cTn id="12" dur="2500" fill="hold"/>
                                        <p:tgtEl>
                                          <p:spTgt spid="152"/>
                                        </p:tgtEl>
                                        <p:attrNameLst>
                                          <p:attrName>ppt_x</p:attrName>
                                          <p:attrName>ppt_y</p:attrName>
                                        </p:attrNameLst>
                                      </p:cBhvr>
                                      <p:rCtr x="-13" y="19560"/>
                                    </p:animMotion>
                                  </p:childTnLst>
                                </p:cTn>
                              </p:par>
                              <p:par>
                                <p:cTn id="13" presetID="42" presetClass="path" presetSubtype="0" fill="hold" nodeType="withEffect">
                                  <p:stCondLst>
                                    <p:cond delay="2500"/>
                                  </p:stCondLst>
                                  <p:childTnLst>
                                    <p:animMotion origin="layout" path="M 6.25E-7 -2.22222E-6 L 6.25E-7 0.38241 " pathEditMode="relative" rAng="0" ptsTypes="AA">
                                      <p:cBhvr>
                                        <p:cTn id="14" dur="2500" fill="hold"/>
                                        <p:tgtEl>
                                          <p:spTgt spid="23"/>
                                        </p:tgtEl>
                                        <p:attrNameLst>
                                          <p:attrName>ppt_x</p:attrName>
                                          <p:attrName>ppt_y</p:attrName>
                                        </p:attrNameLst>
                                      </p:cBhvr>
                                      <p:rCtr x="0" y="19120"/>
                                    </p:animMotion>
                                  </p:childTnLst>
                                </p:cTn>
                              </p:par>
                              <p:par>
                                <p:cTn id="15" presetID="63" presetClass="path" presetSubtype="0" fill="hold" nodeType="withEffect">
                                  <p:stCondLst>
                                    <p:cond delay="5000"/>
                                  </p:stCondLst>
                                  <p:childTnLst>
                                    <p:animMotion origin="layout" path="M -3.95833E-6 4.44444E-6 L 0.08802 4.44444E-6 " pathEditMode="relative" rAng="0" ptsTypes="AA">
                                      <p:cBhvr>
                                        <p:cTn id="16" dur="2000" fill="hold"/>
                                        <p:tgtEl>
                                          <p:spTgt spid="112"/>
                                        </p:tgtEl>
                                        <p:attrNameLst>
                                          <p:attrName>ppt_x</p:attrName>
                                          <p:attrName>ppt_y</p:attrName>
                                        </p:attrNameLst>
                                      </p:cBhvr>
                                      <p:rCtr x="4401" y="0"/>
                                    </p:animMotion>
                                  </p:childTnLst>
                                </p:cTn>
                              </p:par>
                              <p:par>
                                <p:cTn id="17" presetID="35" presetClass="path" presetSubtype="0" fill="hold" nodeType="withEffect">
                                  <p:stCondLst>
                                    <p:cond delay="5000"/>
                                  </p:stCondLst>
                                  <p:childTnLst>
                                    <p:animMotion origin="layout" path="M 2.70833E-6 4.44444E-6 L -0.06433 4.44444E-6 " pathEditMode="relative" rAng="0" ptsTypes="AA">
                                      <p:cBhvr>
                                        <p:cTn id="18" dur="2000" fill="hold"/>
                                        <p:tgtEl>
                                          <p:spTgt spid="116"/>
                                        </p:tgtEl>
                                        <p:attrNameLst>
                                          <p:attrName>ppt_x</p:attrName>
                                          <p:attrName>ppt_y</p:attrName>
                                        </p:attrNameLst>
                                      </p:cBhvr>
                                      <p:rCtr x="-3216" y="0"/>
                                    </p:animMotion>
                                  </p:childTnLst>
                                </p:cTn>
                              </p:par>
                              <p:par>
                                <p:cTn id="19" presetID="42" presetClass="path" presetSubtype="0" fill="hold" nodeType="withEffect">
                                  <p:stCondLst>
                                    <p:cond delay="7000"/>
                                  </p:stCondLst>
                                  <p:childTnLst>
                                    <p:animMotion origin="layout" path="M 6.25E-7 -2.22222E-6 L -0.00026 0.39121 " pathEditMode="relative" rAng="0" ptsTypes="AA">
                                      <p:cBhvr>
                                        <p:cTn id="20" dur="2500" fill="hold"/>
                                        <p:tgtEl>
                                          <p:spTgt spid="152"/>
                                        </p:tgtEl>
                                        <p:attrNameLst>
                                          <p:attrName>ppt_x</p:attrName>
                                          <p:attrName>ppt_y</p:attrName>
                                        </p:attrNameLst>
                                      </p:cBhvr>
                                      <p:rCtr x="-13" y="19560"/>
                                    </p:animMotion>
                                  </p:childTnLst>
                                </p:cTn>
                              </p:par>
                              <p:par>
                                <p:cTn id="21" presetID="42" presetClass="path" presetSubtype="0" fill="hold" nodeType="withEffect">
                                  <p:stCondLst>
                                    <p:cond delay="7000"/>
                                  </p:stCondLst>
                                  <p:childTnLst>
                                    <p:animMotion origin="layout" path="M 6.25E-7 -2.22222E-6 L -0.00026 0.39121 " pathEditMode="relative" rAng="0" ptsTypes="AA">
                                      <p:cBhvr>
                                        <p:cTn id="22" dur="2500" fill="hold"/>
                                        <p:tgtEl>
                                          <p:spTgt spid="23"/>
                                        </p:tgtEl>
                                        <p:attrNameLst>
                                          <p:attrName>ppt_x</p:attrName>
                                          <p:attrName>ppt_y</p:attrName>
                                        </p:attrNameLst>
                                      </p:cBhvr>
                                      <p:rCtr x="-13" y="19560"/>
                                    </p:animMotion>
                                  </p:childTnLst>
                                </p:cTn>
                              </p:par>
                              <p:par>
                                <p:cTn id="23" presetID="63" presetClass="path" presetSubtype="0" fill="hold" nodeType="withEffect">
                                  <p:stCondLst>
                                    <p:cond delay="9500"/>
                                  </p:stCondLst>
                                  <p:childTnLst>
                                    <p:animMotion origin="layout" path="M -3.95833E-6 4.44444E-6 L 0.16198 4.44444E-6 " pathEditMode="relative" rAng="0" ptsTypes="AA">
                                      <p:cBhvr>
                                        <p:cTn id="24" dur="3000" fill="hold"/>
                                        <p:tgtEl>
                                          <p:spTgt spid="114"/>
                                        </p:tgtEl>
                                        <p:attrNameLst>
                                          <p:attrName>ppt_x</p:attrName>
                                          <p:attrName>ppt_y</p:attrName>
                                        </p:attrNameLst>
                                      </p:cBhvr>
                                      <p:rCtr x="8099" y="0"/>
                                    </p:animMotion>
                                  </p:childTnLst>
                                </p:cTn>
                              </p:par>
                              <p:par>
                                <p:cTn id="25" presetID="35" presetClass="path" presetSubtype="0" fill="hold" nodeType="withEffect">
                                  <p:stCondLst>
                                    <p:cond delay="9500"/>
                                  </p:stCondLst>
                                  <p:childTnLst>
                                    <p:animMotion origin="layout" path="M 2.70833E-6 4.44444E-6 L -0.13008 4.44444E-6 " pathEditMode="relative" rAng="0" ptsTypes="AA">
                                      <p:cBhvr>
                                        <p:cTn id="26" dur="3000" fill="hold"/>
                                        <p:tgtEl>
                                          <p:spTgt spid="141"/>
                                        </p:tgtEl>
                                        <p:attrNameLst>
                                          <p:attrName>ppt_x</p:attrName>
                                          <p:attrName>ppt_y</p:attrName>
                                        </p:attrNameLst>
                                      </p:cBhvr>
                                      <p:rCtr x="-6510" y="0"/>
                                    </p:animMotion>
                                  </p:childTnLst>
                                </p:cTn>
                              </p:par>
                              <p:par>
                                <p:cTn id="27" presetID="42" presetClass="path" presetSubtype="0" fill="hold" nodeType="withEffect">
                                  <p:stCondLst>
                                    <p:cond delay="12500"/>
                                  </p:stCondLst>
                                  <p:childTnLst>
                                    <p:animMotion origin="layout" path="M 6.25E-7 -2.22222E-6 L -0.00026 0.39121 " pathEditMode="relative" rAng="0" ptsTypes="AA">
                                      <p:cBhvr>
                                        <p:cTn id="28" dur="2500" fill="hold"/>
                                        <p:tgtEl>
                                          <p:spTgt spid="23"/>
                                        </p:tgtEl>
                                        <p:attrNameLst>
                                          <p:attrName>ppt_x</p:attrName>
                                          <p:attrName>ppt_y</p:attrName>
                                        </p:attrNameLst>
                                      </p:cBhvr>
                                      <p:rCtr x="-13" y="19560"/>
                                    </p:animMotion>
                                  </p:childTnLst>
                                </p:cTn>
                              </p:par>
                              <p:par>
                                <p:cTn id="29" presetID="63" presetClass="path" presetSubtype="0" fill="hold" nodeType="withEffect">
                                  <p:stCondLst>
                                    <p:cond delay="15000"/>
                                  </p:stCondLst>
                                  <p:childTnLst>
                                    <p:animMotion origin="layout" path="M -3.95833E-6 4.44444E-6 L 0.23269 4.44444E-6 " pathEditMode="relative" rAng="0" ptsTypes="AA">
                                      <p:cBhvr>
                                        <p:cTn id="30" dur="4000" fill="hold"/>
                                        <p:tgtEl>
                                          <p:spTgt spid="115"/>
                                        </p:tgtEl>
                                        <p:attrNameLst>
                                          <p:attrName>ppt_x</p:attrName>
                                          <p:attrName>ppt_y</p:attrName>
                                        </p:attrNameLst>
                                      </p:cBhvr>
                                      <p:rCtr x="11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Resources</a:t>
            </a:r>
          </a:p>
        </p:txBody>
      </p:sp>
    </p:spTree>
    <p:extLst>
      <p:ext uri="{BB962C8B-B14F-4D97-AF65-F5344CB8AC3E}">
        <p14:creationId xmlns:p14="http://schemas.microsoft.com/office/powerpoint/2010/main" val="28811396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4934AD-426D-4D21-89AA-C1496110B1E1}"/>
              </a:ext>
            </a:extLst>
          </p:cNvPr>
          <p:cNvSpPr txBox="1"/>
          <p:nvPr/>
        </p:nvSpPr>
        <p:spPr>
          <a:xfrm>
            <a:off x="801715" y="1548972"/>
            <a:ext cx="6958361" cy="2308324"/>
          </a:xfrm>
          <a:prstGeom prst="rect">
            <a:avLst/>
          </a:prstGeom>
          <a:noFill/>
        </p:spPr>
        <p:txBody>
          <a:bodyPr wrap="square" rtlCol="0">
            <a:spAutoFit/>
          </a:bodyPr>
          <a:lstStyle/>
          <a:p>
            <a:r>
              <a:rPr lang="en-US" dirty="0"/>
              <a:t>Data Science – </a:t>
            </a:r>
          </a:p>
          <a:p>
            <a:r>
              <a:rPr lang="en-US" dirty="0"/>
              <a:t>Team Data Science Process – </a:t>
            </a:r>
          </a:p>
          <a:p>
            <a:r>
              <a:rPr lang="en-US" dirty="0"/>
              <a:t>Artificial Intelligence – </a:t>
            </a:r>
          </a:p>
          <a:p>
            <a:r>
              <a:rPr lang="en-US" dirty="0"/>
              <a:t>Machine Learning – </a:t>
            </a:r>
          </a:p>
          <a:p>
            <a:r>
              <a:rPr lang="en-US" dirty="0"/>
              <a:t>Neural Network – </a:t>
            </a:r>
          </a:p>
          <a:p>
            <a:r>
              <a:rPr lang="en-US" dirty="0"/>
              <a:t>Deep Neural Network –</a:t>
            </a:r>
          </a:p>
          <a:p>
            <a:r>
              <a:rPr lang="en-US" dirty="0"/>
              <a:t>Azure and SQL Server can help!</a:t>
            </a:r>
          </a:p>
          <a:p>
            <a:endParaRPr lang="en-US" dirty="0"/>
          </a:p>
        </p:txBody>
      </p:sp>
      <p:sp>
        <p:nvSpPr>
          <p:cNvPr id="5" name="TextBox 4">
            <a:extLst>
              <a:ext uri="{FF2B5EF4-FFF2-40B4-BE49-F238E27FC236}">
                <a16:creationId xmlns:a16="http://schemas.microsoft.com/office/drawing/2014/main" id="{BCA5EE7D-796B-433C-AFFC-F1FD049FEE0F}"/>
              </a:ext>
            </a:extLst>
          </p:cNvPr>
          <p:cNvSpPr txBox="1"/>
          <p:nvPr/>
        </p:nvSpPr>
        <p:spPr>
          <a:xfrm>
            <a:off x="801715" y="1548972"/>
            <a:ext cx="6958361" cy="2308324"/>
          </a:xfrm>
          <a:prstGeom prst="rect">
            <a:avLst/>
          </a:prstGeom>
          <a:noFill/>
        </p:spPr>
        <p:txBody>
          <a:bodyPr wrap="square" rtlCol="0">
            <a:spAutoFit/>
          </a:bodyPr>
          <a:lstStyle/>
          <a:p>
            <a:r>
              <a:rPr lang="en-US" dirty="0"/>
              <a:t>Data Science – analysis of data using scientific processes</a:t>
            </a:r>
          </a:p>
          <a:p>
            <a:r>
              <a:rPr lang="en-US" dirty="0"/>
              <a:t>Team Data Science Process – recommended data science lifecycle</a:t>
            </a:r>
          </a:p>
          <a:p>
            <a:r>
              <a:rPr lang="en-US" dirty="0"/>
              <a:t>Artificial Intelligence – mimicking speech, vision, reasoning</a:t>
            </a:r>
          </a:p>
          <a:p>
            <a:r>
              <a:rPr lang="en-US" dirty="0"/>
              <a:t>Machine Learning – making predictions from data</a:t>
            </a:r>
          </a:p>
          <a:p>
            <a:r>
              <a:rPr lang="en-US" dirty="0"/>
              <a:t>Neural Network – common Machine Learning technique</a:t>
            </a:r>
          </a:p>
          <a:p>
            <a:r>
              <a:rPr lang="en-US" dirty="0"/>
              <a:t>Deep Neural Network – Neural Network with multiple hidden layers</a:t>
            </a:r>
          </a:p>
          <a:p>
            <a:r>
              <a:rPr lang="en-US" dirty="0"/>
              <a:t>Azure and SQL Server can help!</a:t>
            </a:r>
          </a:p>
          <a:p>
            <a:endParaRPr lang="en-US" dirty="0"/>
          </a:p>
        </p:txBody>
      </p:sp>
      <p:sp>
        <p:nvSpPr>
          <p:cNvPr id="3" name="Explosion: 14 Points 2">
            <a:extLst>
              <a:ext uri="{FF2B5EF4-FFF2-40B4-BE49-F238E27FC236}">
                <a16:creationId xmlns:a16="http://schemas.microsoft.com/office/drawing/2014/main" id="{67A050BF-832A-4BEC-95BF-0D9FAACCAEC6}"/>
              </a:ext>
            </a:extLst>
          </p:cNvPr>
          <p:cNvSpPr/>
          <p:nvPr/>
        </p:nvSpPr>
        <p:spPr>
          <a:xfrm>
            <a:off x="723754" y="34043"/>
            <a:ext cx="3286772" cy="151492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POP QUIZ</a:t>
            </a:r>
          </a:p>
        </p:txBody>
      </p:sp>
    </p:spTree>
    <p:extLst>
      <p:ext uri="{BB962C8B-B14F-4D97-AF65-F5344CB8AC3E}">
        <p14:creationId xmlns:p14="http://schemas.microsoft.com/office/powerpoint/2010/main" val="134623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1245" y="351132"/>
            <a:ext cx="8416918" cy="565115"/>
          </a:xfrm>
        </p:spPr>
        <p:txBody>
          <a:bodyPr anchor="b"/>
          <a:lstStyle/>
          <a:p>
            <a:pPr>
              <a:lnSpc>
                <a:spcPct val="100000"/>
              </a:lnSpc>
            </a:pPr>
            <a:r>
              <a:rPr lang="en-US" sz="3300" dirty="0"/>
              <a:t>PASS Summit Learning Pathway:</a:t>
            </a:r>
            <a:br>
              <a:rPr lang="en-US" sz="3300" dirty="0"/>
            </a:br>
            <a:r>
              <a:rPr lang="en-US" sz="1800" dirty="0">
                <a:solidFill>
                  <a:srgbClr val="55BCB3"/>
                </a:solidFill>
              </a:rPr>
              <a:t>AI for Everyone</a:t>
            </a:r>
            <a:endParaRPr lang="en-US" sz="1050"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0"/>
          </p:nvPr>
        </p:nvSpPr>
        <p:spPr>
          <a:xfrm>
            <a:off x="587150" y="3540617"/>
            <a:ext cx="1891965" cy="375196"/>
          </a:xfrm>
          <a:ln>
            <a:noFill/>
          </a:ln>
        </p:spPr>
        <p:txBody>
          <a:bodyPr anchor="b"/>
          <a:lstStyle/>
          <a:p>
            <a:pPr algn="ctr"/>
            <a:r>
              <a:rPr lang="en-US" sz="1200" dirty="0">
                <a:solidFill>
                  <a:srgbClr val="289E52"/>
                </a:solidFill>
              </a:rPr>
              <a:t>AI for Developers</a:t>
            </a:r>
          </a:p>
        </p:txBody>
      </p:sp>
      <p:sp>
        <p:nvSpPr>
          <p:cNvPr id="4" name="Text Placeholder 3"/>
          <p:cNvSpPr>
            <a:spLocks noGrp="1"/>
          </p:cNvSpPr>
          <p:nvPr>
            <p:ph type="body" sz="quarter" idx="26"/>
          </p:nvPr>
        </p:nvSpPr>
        <p:spPr>
          <a:xfrm>
            <a:off x="240271" y="4038667"/>
            <a:ext cx="2419618" cy="934485"/>
          </a:xfrm>
          <a:ln>
            <a:noFill/>
          </a:ln>
        </p:spPr>
        <p:txBody>
          <a:bodyPr lIns="67500"/>
          <a:lstStyle/>
          <a:p>
            <a:pPr algn="ctr"/>
            <a:r>
              <a:rPr lang="en-US" sz="1050" b="1" dirty="0">
                <a:latin typeface="Segoe UI Semibold" panose="020B0502040204020203" pitchFamily="34" charset="0"/>
              </a:rPr>
              <a:t>Anupama Natarajan</a:t>
            </a:r>
          </a:p>
          <a:p>
            <a:pPr algn="ctr"/>
            <a:r>
              <a:rPr lang="en-US" sz="1050" dirty="0"/>
              <a:t>Thursday, November 07</a:t>
            </a:r>
          </a:p>
          <a:p>
            <a:pPr algn="ctr"/>
            <a:r>
              <a:rPr lang="en-US" sz="1050" dirty="0"/>
              <a:t>10:15 AM</a:t>
            </a:r>
          </a:p>
          <a:p>
            <a:pPr algn="ctr"/>
            <a:r>
              <a:rPr lang="en-US" sz="1050" dirty="0"/>
              <a:t>Room: 604</a:t>
            </a:r>
          </a:p>
        </p:txBody>
      </p:sp>
      <p:sp>
        <p:nvSpPr>
          <p:cNvPr id="5" name="Text Placeholder 4"/>
          <p:cNvSpPr>
            <a:spLocks noGrp="1"/>
          </p:cNvSpPr>
          <p:nvPr>
            <p:ph type="body" sz="quarter" idx="27"/>
          </p:nvPr>
        </p:nvSpPr>
        <p:spPr>
          <a:xfrm>
            <a:off x="2585507" y="3540617"/>
            <a:ext cx="1891965" cy="375196"/>
          </a:xfrm>
          <a:ln>
            <a:noFill/>
          </a:ln>
        </p:spPr>
        <p:txBody>
          <a:bodyPr anchor="b"/>
          <a:lstStyle/>
          <a:p>
            <a:pPr algn="ctr"/>
            <a:r>
              <a:rPr lang="en-US" sz="1200" dirty="0">
                <a:solidFill>
                  <a:srgbClr val="289E52"/>
                </a:solidFill>
              </a:rPr>
              <a:t>AI for the DBA</a:t>
            </a:r>
          </a:p>
        </p:txBody>
      </p:sp>
      <p:sp>
        <p:nvSpPr>
          <p:cNvPr id="6" name="Text Placeholder 5"/>
          <p:cNvSpPr>
            <a:spLocks noGrp="1"/>
          </p:cNvSpPr>
          <p:nvPr>
            <p:ph type="body" sz="quarter" idx="28"/>
          </p:nvPr>
        </p:nvSpPr>
        <p:spPr>
          <a:xfrm>
            <a:off x="2597455" y="4038667"/>
            <a:ext cx="1749914" cy="934485"/>
          </a:xfrm>
          <a:ln>
            <a:noFill/>
          </a:ln>
        </p:spPr>
        <p:txBody>
          <a:bodyPr/>
          <a:lstStyle/>
          <a:p>
            <a:pPr algn="ctr"/>
            <a:r>
              <a:rPr lang="en-US" sz="1050" b="1" dirty="0">
                <a:latin typeface="Segoe UI Semibold" panose="020B0502040204020203" pitchFamily="34" charset="0"/>
              </a:rPr>
              <a:t>Melody Zacharias</a:t>
            </a:r>
          </a:p>
          <a:p>
            <a:pPr algn="ctr"/>
            <a:r>
              <a:rPr lang="en-US" sz="1050" dirty="0"/>
              <a:t>Thursday, November 07</a:t>
            </a:r>
          </a:p>
          <a:p>
            <a:pPr algn="ctr"/>
            <a:r>
              <a:rPr lang="en-US" sz="1050" dirty="0"/>
              <a:t>3:15 PM</a:t>
            </a:r>
          </a:p>
          <a:p>
            <a:pPr algn="ctr"/>
            <a:r>
              <a:rPr lang="en-US" sz="1050" dirty="0"/>
              <a:t>Room: 608</a:t>
            </a:r>
          </a:p>
        </p:txBody>
      </p:sp>
      <p:sp>
        <p:nvSpPr>
          <p:cNvPr id="7" name="Text Placeholder 6"/>
          <p:cNvSpPr>
            <a:spLocks noGrp="1"/>
          </p:cNvSpPr>
          <p:nvPr>
            <p:ph type="body" sz="quarter" idx="29"/>
          </p:nvPr>
        </p:nvSpPr>
        <p:spPr>
          <a:xfrm>
            <a:off x="6596232" y="3540617"/>
            <a:ext cx="1891965" cy="375196"/>
          </a:xfrm>
          <a:ln>
            <a:noFill/>
          </a:ln>
        </p:spPr>
        <p:txBody>
          <a:bodyPr anchor="b"/>
          <a:lstStyle/>
          <a:p>
            <a:pPr algn="ctr"/>
            <a:r>
              <a:rPr lang="en-US" sz="1200" dirty="0">
                <a:solidFill>
                  <a:srgbClr val="55BCB3"/>
                </a:solidFill>
              </a:rPr>
              <a:t>AI for Analysts</a:t>
            </a:r>
          </a:p>
        </p:txBody>
      </p:sp>
      <p:sp>
        <p:nvSpPr>
          <p:cNvPr id="8" name="Text Placeholder 7"/>
          <p:cNvSpPr>
            <a:spLocks noGrp="1"/>
          </p:cNvSpPr>
          <p:nvPr>
            <p:ph type="body" sz="quarter" idx="30"/>
          </p:nvPr>
        </p:nvSpPr>
        <p:spPr>
          <a:xfrm>
            <a:off x="6781074" y="4042748"/>
            <a:ext cx="1418130" cy="934485"/>
          </a:xfrm>
          <a:ln>
            <a:noFill/>
          </a:ln>
        </p:spPr>
        <p:txBody>
          <a:bodyPr/>
          <a:lstStyle/>
          <a:p>
            <a:pPr algn="ctr"/>
            <a:r>
              <a:rPr lang="en-US" sz="1050" b="1" dirty="0">
                <a:latin typeface="Segoe UI Semibold" panose="020B0502040204020203" pitchFamily="34" charset="0"/>
              </a:rPr>
              <a:t>Leila </a:t>
            </a:r>
            <a:r>
              <a:rPr lang="en-US" sz="1050" b="1" dirty="0" err="1">
                <a:latin typeface="Segoe UI Semibold" panose="020B0502040204020203" pitchFamily="34" charset="0"/>
              </a:rPr>
              <a:t>Etaati</a:t>
            </a:r>
            <a:endParaRPr lang="en-US" sz="1050" b="1" dirty="0">
              <a:latin typeface="Segoe UI Semibold" panose="020B0502040204020203" pitchFamily="34" charset="0"/>
            </a:endParaRPr>
          </a:p>
          <a:p>
            <a:pPr algn="ctr"/>
            <a:r>
              <a:rPr lang="en-US" sz="1050" dirty="0"/>
              <a:t>Friday, November 08</a:t>
            </a:r>
          </a:p>
          <a:p>
            <a:pPr algn="ctr"/>
            <a:r>
              <a:rPr lang="en-US" sz="1050" dirty="0"/>
              <a:t>8:00 AM</a:t>
            </a:r>
          </a:p>
          <a:p>
            <a:pPr algn="ctr"/>
            <a:r>
              <a:rPr lang="en-US" sz="1050" dirty="0"/>
              <a:t>Room: TCC Yakima 1</a:t>
            </a:r>
          </a:p>
        </p:txBody>
      </p:sp>
      <p:pic>
        <p:nvPicPr>
          <p:cNvPr id="37" name="Picture 36">
            <a:extLst>
              <a:ext uri="{FF2B5EF4-FFF2-40B4-BE49-F238E27FC236}">
                <a16:creationId xmlns:a16="http://schemas.microsoft.com/office/drawing/2014/main" id="{B4755CD5-B454-5243-BB13-C37329648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65" y="4484388"/>
            <a:ext cx="1235421" cy="931042"/>
          </a:xfrm>
          <a:prstGeom prst="rect">
            <a:avLst/>
          </a:prstGeom>
        </p:spPr>
      </p:pic>
      <p:sp>
        <p:nvSpPr>
          <p:cNvPr id="20" name="Text Placeholder 4">
            <a:extLst>
              <a:ext uri="{FF2B5EF4-FFF2-40B4-BE49-F238E27FC236}">
                <a16:creationId xmlns:a16="http://schemas.microsoft.com/office/drawing/2014/main" id="{258ABF00-1259-3449-AC9F-B2BD344C6402}"/>
              </a:ext>
            </a:extLst>
          </p:cNvPr>
          <p:cNvSpPr txBox="1">
            <a:spLocks/>
          </p:cNvSpPr>
          <p:nvPr/>
        </p:nvSpPr>
        <p:spPr>
          <a:xfrm>
            <a:off x="4591640" y="3540617"/>
            <a:ext cx="1891965" cy="375196"/>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200" b="0" i="0" u="none" strike="noStrike" kern="1200" cap="none" spc="0" normalizeH="0" baseline="0" noProof="0" dirty="0">
                <a:ln>
                  <a:noFill/>
                </a:ln>
                <a:solidFill>
                  <a:srgbClr val="55BCB3"/>
                </a:solidFill>
                <a:effectLst/>
                <a:uLnTx/>
                <a:uFillTx/>
                <a:latin typeface="Segoe UI Semibold" panose="020B0502040204020203" pitchFamily="34" charset="0"/>
                <a:cs typeface="Segoe UI Semibold" panose="020B0502040204020203" pitchFamily="34" charset="0"/>
              </a:rPr>
              <a:t>AI for the BI Professional</a:t>
            </a:r>
          </a:p>
        </p:txBody>
      </p:sp>
      <p:sp>
        <p:nvSpPr>
          <p:cNvPr id="23" name="Text Placeholder 5">
            <a:extLst>
              <a:ext uri="{FF2B5EF4-FFF2-40B4-BE49-F238E27FC236}">
                <a16:creationId xmlns:a16="http://schemas.microsoft.com/office/drawing/2014/main" id="{E5B28950-C1D2-0F48-B607-0523E9F8A7EF}"/>
              </a:ext>
            </a:extLst>
          </p:cNvPr>
          <p:cNvSpPr txBox="1">
            <a:spLocks/>
          </p:cNvSpPr>
          <p:nvPr/>
        </p:nvSpPr>
        <p:spPr>
          <a:xfrm>
            <a:off x="4662665" y="4038667"/>
            <a:ext cx="1749914" cy="934485"/>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Leila </a:t>
            </a:r>
            <a:r>
              <a:rPr kumimoji="0" lang="en-US" sz="1050" b="1" i="0" u="none" strike="noStrike" kern="1200" cap="none" spc="0" normalizeH="0" baseline="0" noProof="0" dirty="0" err="1">
                <a:ln>
                  <a:noFill/>
                </a:ln>
                <a:solidFill>
                  <a:srgbClr val="000000"/>
                </a:solidFill>
                <a:effectLst/>
                <a:uLnTx/>
                <a:uFillTx/>
                <a:latin typeface="Segoe UI Semibold" panose="020B0502040204020203" pitchFamily="34" charset="0"/>
                <a:cs typeface="Segoe UI Semibold" panose="020B0502040204020203" pitchFamily="34" charset="0"/>
              </a:rPr>
              <a:t>Etaati</a:t>
            </a:r>
            <a:endPar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endParaRP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Thursday, November 07</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1:30 PM</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Room: TCC Skagit 4</a:t>
            </a:r>
          </a:p>
        </p:txBody>
      </p:sp>
      <p:pic>
        <p:nvPicPr>
          <p:cNvPr id="38" name="Picture 37">
            <a:extLst>
              <a:ext uri="{FF2B5EF4-FFF2-40B4-BE49-F238E27FC236}">
                <a16:creationId xmlns:a16="http://schemas.microsoft.com/office/drawing/2014/main" id="{35E2B086-4F24-A148-8427-D501D67C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731" y="3417761"/>
            <a:ext cx="266700" cy="266700"/>
          </a:xfrm>
          <a:prstGeom prst="rect">
            <a:avLst/>
          </a:prstGeom>
        </p:spPr>
      </p:pic>
      <p:pic>
        <p:nvPicPr>
          <p:cNvPr id="21" name="Picture 20">
            <a:extLst>
              <a:ext uri="{FF2B5EF4-FFF2-40B4-BE49-F238E27FC236}">
                <a16:creationId xmlns:a16="http://schemas.microsoft.com/office/drawing/2014/main" id="{23F16965-91A2-F047-86BD-EB66BFC90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062" y="3417761"/>
            <a:ext cx="266700" cy="266700"/>
          </a:xfrm>
          <a:prstGeom prst="rect">
            <a:avLst/>
          </a:prstGeom>
        </p:spPr>
      </p:pic>
      <p:pic>
        <p:nvPicPr>
          <p:cNvPr id="22" name="Picture 21">
            <a:extLst>
              <a:ext uri="{FF2B5EF4-FFF2-40B4-BE49-F238E27FC236}">
                <a16:creationId xmlns:a16="http://schemas.microsoft.com/office/drawing/2014/main" id="{4F9821D1-BE26-2340-8F18-86BC14DDF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789" y="3417761"/>
            <a:ext cx="266700" cy="266700"/>
          </a:xfrm>
          <a:prstGeom prst="rect">
            <a:avLst/>
          </a:prstGeom>
        </p:spPr>
      </p:pic>
      <p:cxnSp>
        <p:nvCxnSpPr>
          <p:cNvPr id="13" name="Elbow Connector 12">
            <a:extLst>
              <a:ext uri="{FF2B5EF4-FFF2-40B4-BE49-F238E27FC236}">
                <a16:creationId xmlns:a16="http://schemas.microsoft.com/office/drawing/2014/main" id="{6B7B7270-8CC6-8142-BA13-5C24094038AC}"/>
              </a:ext>
            </a:extLst>
          </p:cNvPr>
          <p:cNvCxnSpPr>
            <a:cxnSpLocks/>
            <a:endCxn id="22" idx="0"/>
          </p:cNvCxnSpPr>
          <p:nvPr/>
        </p:nvCxnSpPr>
        <p:spPr>
          <a:xfrm>
            <a:off x="4459810" y="3204790"/>
            <a:ext cx="3030329" cy="212972"/>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3351749B-5F9D-344D-BA65-9682103D2E06}"/>
              </a:ext>
            </a:extLst>
          </p:cNvPr>
          <p:cNvCxnSpPr>
            <a:cxnSpLocks/>
            <a:endCxn id="38" idx="0"/>
          </p:cNvCxnSpPr>
          <p:nvPr/>
        </p:nvCxnSpPr>
        <p:spPr>
          <a:xfrm rot="10800000" flipV="1">
            <a:off x="1450081" y="3204790"/>
            <a:ext cx="3009729" cy="212971"/>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0C37733-61ED-DF44-86CB-69BDC56F8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032" y="3417761"/>
            <a:ext cx="266700" cy="266700"/>
          </a:xfrm>
          <a:prstGeom prst="rect">
            <a:avLst/>
          </a:prstGeom>
        </p:spPr>
      </p:pic>
      <p:cxnSp>
        <p:nvCxnSpPr>
          <p:cNvPr id="12" name="Elbow Connector 11">
            <a:extLst>
              <a:ext uri="{FF2B5EF4-FFF2-40B4-BE49-F238E27FC236}">
                <a16:creationId xmlns:a16="http://schemas.microsoft.com/office/drawing/2014/main" id="{A7622266-B2B2-9B45-8777-9645FA82946C}"/>
              </a:ext>
            </a:extLst>
          </p:cNvPr>
          <p:cNvCxnSpPr>
            <a:cxnSpLocks/>
            <a:stCxn id="26" idx="2"/>
            <a:endCxn id="21" idx="0"/>
          </p:cNvCxnSpPr>
          <p:nvPr/>
        </p:nvCxnSpPr>
        <p:spPr>
          <a:xfrm rot="5400000">
            <a:off x="3753699" y="2711652"/>
            <a:ext cx="424824" cy="987397"/>
          </a:xfrm>
          <a:prstGeom prst="bentConnector3">
            <a:avLst>
              <a:gd name="adj1" fmla="val 50000"/>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F58D9A-00E8-904E-9501-F49357020015}"/>
              </a:ext>
            </a:extLst>
          </p:cNvPr>
          <p:cNvCxnSpPr>
            <a:cxnSpLocks/>
            <a:stCxn id="24" idx="0"/>
          </p:cNvCxnSpPr>
          <p:nvPr/>
        </p:nvCxnSpPr>
        <p:spPr>
          <a:xfrm rot="16200000" flipV="1">
            <a:off x="4888610" y="2775989"/>
            <a:ext cx="212972" cy="1070573"/>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sp>
        <p:nvSpPr>
          <p:cNvPr id="25" name="Text Placeholder 4">
            <a:extLst>
              <a:ext uri="{FF2B5EF4-FFF2-40B4-BE49-F238E27FC236}">
                <a16:creationId xmlns:a16="http://schemas.microsoft.com/office/drawing/2014/main" id="{CE39D616-80E2-4337-A6C7-916E5BF9537F}"/>
              </a:ext>
            </a:extLst>
          </p:cNvPr>
          <p:cNvSpPr txBox="1">
            <a:spLocks/>
          </p:cNvSpPr>
          <p:nvPr/>
        </p:nvSpPr>
        <p:spPr>
          <a:xfrm>
            <a:off x="1450081" y="2082063"/>
            <a:ext cx="6079247" cy="303734"/>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200" b="0" i="0" u="none" strike="noStrike" kern="1200" cap="none" spc="0" normalizeH="0" baseline="0" noProof="0" dirty="0">
                <a:ln>
                  <a:noFill/>
                </a:ln>
                <a:solidFill>
                  <a:srgbClr val="55BCB3"/>
                </a:solidFill>
                <a:effectLst/>
                <a:uLnTx/>
                <a:uFillTx/>
                <a:latin typeface="Segoe UI Semibold" panose="020B0502040204020203" pitchFamily="34" charset="0"/>
                <a:cs typeface="Segoe UI Semibold" panose="020B0502040204020203" pitchFamily="34" charset="0"/>
              </a:rPr>
              <a:t>A Behind the Scenes Look at Machine Learning, AI and DL</a:t>
            </a:r>
          </a:p>
        </p:txBody>
      </p:sp>
      <p:sp>
        <p:nvSpPr>
          <p:cNvPr id="26" name="Text Placeholder 5">
            <a:extLst>
              <a:ext uri="{FF2B5EF4-FFF2-40B4-BE49-F238E27FC236}">
                <a16:creationId xmlns:a16="http://schemas.microsoft.com/office/drawing/2014/main" id="{7DB05F8C-8D4D-4AE7-AD57-728261CB7C63}"/>
              </a:ext>
            </a:extLst>
          </p:cNvPr>
          <p:cNvSpPr txBox="1">
            <a:spLocks/>
          </p:cNvSpPr>
          <p:nvPr/>
        </p:nvSpPr>
        <p:spPr>
          <a:xfrm>
            <a:off x="3255886" y="2394452"/>
            <a:ext cx="2407846" cy="598486"/>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Anna Thomas</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Wednesday, November 06, 3:15 PM</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Room: 3AB</a:t>
            </a:r>
          </a:p>
        </p:txBody>
      </p:sp>
      <p:cxnSp>
        <p:nvCxnSpPr>
          <p:cNvPr id="48" name="Straight Connector 47">
            <a:extLst>
              <a:ext uri="{FF2B5EF4-FFF2-40B4-BE49-F238E27FC236}">
                <a16:creationId xmlns:a16="http://schemas.microsoft.com/office/drawing/2014/main" id="{01B27F61-E6F8-4801-9544-2FDE4D4D15B2}"/>
              </a:ext>
            </a:extLst>
          </p:cNvPr>
          <p:cNvCxnSpPr>
            <a:cxnSpLocks/>
            <a:stCxn id="18" idx="2"/>
            <a:endCxn id="25" idx="0"/>
          </p:cNvCxnSpPr>
          <p:nvPr/>
        </p:nvCxnSpPr>
        <p:spPr>
          <a:xfrm>
            <a:off x="4489704" y="1875339"/>
            <a:ext cx="1" cy="206724"/>
          </a:xfrm>
          <a:prstGeom prst="line">
            <a:avLst/>
          </a:prstGeom>
          <a:ln w="38100"/>
        </p:spPr>
        <p:style>
          <a:lnRef idx="1">
            <a:schemeClr val="dk1"/>
          </a:lnRef>
          <a:fillRef idx="0">
            <a:schemeClr val="dk1"/>
          </a:fillRef>
          <a:effectRef idx="0">
            <a:schemeClr val="dk1"/>
          </a:effectRef>
          <a:fontRef idx="minor">
            <a:schemeClr val="tx1"/>
          </a:fontRef>
        </p:style>
      </p:cxnSp>
      <p:sp>
        <p:nvSpPr>
          <p:cNvPr id="27" name="Graphic 2">
            <a:extLst>
              <a:ext uri="{FF2B5EF4-FFF2-40B4-BE49-F238E27FC236}">
                <a16:creationId xmlns:a16="http://schemas.microsoft.com/office/drawing/2014/main" id="{2E43601D-A813-4478-A6BB-37625ACE707D}"/>
              </a:ext>
            </a:extLst>
          </p:cNvPr>
          <p:cNvSpPr>
            <a:spLocks noChangeAspect="1"/>
          </p:cNvSpPr>
          <p:nvPr/>
        </p:nvSpPr>
        <p:spPr>
          <a:xfrm>
            <a:off x="8162734" y="-47507"/>
            <a:ext cx="1070858" cy="486918"/>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3"/>
              </a:gs>
              <a:gs pos="76000">
                <a:schemeClr val="accent4"/>
              </a:gs>
            </a:gsLst>
            <a:lin ang="2700000" scaled="0"/>
          </a:gradFill>
          <a:ln w="6694"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648DA83-2087-4234-9EF8-7F86321A6995}"/>
              </a:ext>
            </a:extLst>
          </p:cNvPr>
          <p:cNvSpPr/>
          <p:nvPr/>
        </p:nvSpPr>
        <p:spPr>
          <a:xfrm>
            <a:off x="3102941" y="1113592"/>
            <a:ext cx="2773525" cy="761747"/>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33193"/>
                </a:solidFill>
                <a:effectLst/>
                <a:uLnTx/>
                <a:uFillTx/>
                <a:latin typeface="Segoe UI Semibold" panose="020B0502040204020203" pitchFamily="34" charset="0"/>
                <a:ea typeface="+mn-ea"/>
                <a:cs typeface="Segoe UI Semibold" panose="020B0502040204020203" pitchFamily="34" charset="0"/>
              </a:rPr>
              <a:t>An Introduction to AI for Everyone</a:t>
            </a:r>
            <a:br>
              <a:rPr kumimoji="0" lang="en-US" sz="18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Melody Zacharias</a:t>
            </a:r>
            <a:br>
              <a:rPr kumimoji="0" lang="en-US" sz="105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Wednesday, November 06, 1:30 PM</a:t>
            </a:r>
            <a:b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Room: TCC Yakima 1</a:t>
            </a:r>
            <a:endParaRPr kumimoji="0" lang="en-CA" sz="135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8486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16812-F47A-4144-8119-252A0BD4775C}"/>
              </a:ext>
            </a:extLst>
          </p:cNvPr>
          <p:cNvSpPr>
            <a:spLocks noGrp="1"/>
          </p:cNvSpPr>
          <p:nvPr>
            <p:ph type="title"/>
          </p:nvPr>
        </p:nvSpPr>
        <p:spPr>
          <a:xfrm>
            <a:off x="628650" y="722907"/>
            <a:ext cx="2620771" cy="3697685"/>
          </a:xfrm>
        </p:spPr>
        <p:txBody>
          <a:bodyPr>
            <a:normAutofit/>
          </a:bodyPr>
          <a:lstStyle/>
          <a:p>
            <a:pPr algn="r"/>
            <a:r>
              <a:rPr lang="en-US" sz="3300">
                <a:solidFill>
                  <a:schemeClr val="accent1"/>
                </a:solidFill>
              </a:rPr>
              <a:t>Resources</a:t>
            </a:r>
          </a:p>
        </p:txBody>
      </p:sp>
      <p:cxnSp>
        <p:nvCxnSpPr>
          <p:cNvPr id="25" name="Straight Connector 18">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DA439FB-4E0E-4B51-AD37-EFC983112558}"/>
              </a:ext>
            </a:extLst>
          </p:cNvPr>
          <p:cNvSpPr>
            <a:spLocks noGrp="1"/>
          </p:cNvSpPr>
          <p:nvPr>
            <p:ph idx="1"/>
          </p:nvPr>
        </p:nvSpPr>
        <p:spPr>
          <a:xfrm>
            <a:off x="3732023" y="722907"/>
            <a:ext cx="4783327" cy="3697685"/>
          </a:xfrm>
        </p:spPr>
        <p:txBody>
          <a:bodyPr anchor="ctr">
            <a:normAutofit/>
          </a:bodyPr>
          <a:lstStyle/>
          <a:p>
            <a:pPr marL="0" indent="0">
              <a:buNone/>
            </a:pPr>
            <a:r>
              <a:rPr lang="en-US" sz="1800" dirty="0"/>
              <a:t>SQL Server Workshops </a:t>
            </a:r>
            <a:endParaRPr lang="en-US" sz="1800" dirty="0">
              <a:hlinkClick r:id="" action="ppaction://noaction"/>
            </a:endParaRPr>
          </a:p>
          <a:p>
            <a:pPr marL="0" indent="0">
              <a:buNone/>
            </a:pPr>
            <a:r>
              <a:rPr lang="en-US" sz="1800" dirty="0">
                <a:hlinkClick r:id="rId2"/>
              </a:rPr>
              <a:t>https://aka.ms/sqlworkshops</a:t>
            </a:r>
            <a:r>
              <a:rPr lang="en-US" sz="1800" dirty="0"/>
              <a:t> </a:t>
            </a:r>
            <a:endParaRPr lang="en-US" sz="1800" i="1" dirty="0"/>
          </a:p>
          <a:p>
            <a:pPr marL="0" indent="0">
              <a:buNone/>
            </a:pPr>
            <a:r>
              <a:rPr lang="en-US" sz="1800" i="1" dirty="0"/>
              <a:t>(look for SQL Server Machine Learning)</a:t>
            </a:r>
          </a:p>
          <a:p>
            <a:pPr marL="0" indent="0">
              <a:buNone/>
            </a:pPr>
            <a:endParaRPr lang="en-US" sz="1800" i="1" dirty="0"/>
          </a:p>
          <a:p>
            <a:pPr marL="0" indent="0">
              <a:buNone/>
            </a:pPr>
            <a:r>
              <a:rPr lang="en-US" sz="1800" dirty="0"/>
              <a:t>Other sessions and code from me</a:t>
            </a:r>
          </a:p>
          <a:p>
            <a:pPr marL="0" indent="0">
              <a:buNone/>
            </a:pPr>
            <a:r>
              <a:rPr lang="en-US" sz="1800" dirty="0">
                <a:hlinkClick r:id="rId3"/>
              </a:rPr>
              <a:t>https://aka.ms/annalytics</a:t>
            </a:r>
            <a:r>
              <a:rPr lang="en-US" sz="1800" dirty="0"/>
              <a:t> </a:t>
            </a:r>
          </a:p>
        </p:txBody>
      </p:sp>
    </p:spTree>
    <p:extLst>
      <p:ext uri="{BB962C8B-B14F-4D97-AF65-F5344CB8AC3E}">
        <p14:creationId xmlns:p14="http://schemas.microsoft.com/office/powerpoint/2010/main" val="3827920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00050"/>
            <a:ext cx="7772400" cy="1543050"/>
          </a:xfrm>
        </p:spPr>
        <p:txBody>
          <a:bodyPr/>
          <a:lstStyle/>
          <a:p>
            <a:br>
              <a:rPr lang="en-US" sz="3600" dirty="0">
                <a:solidFill>
                  <a:srgbClr val="133D80"/>
                </a:solidFill>
              </a:rPr>
            </a:br>
            <a:r>
              <a:rPr lang="en-US" sz="3600" dirty="0"/>
              <a:t>AI ML DL for the Data Professional</a:t>
            </a:r>
          </a:p>
        </p:txBody>
      </p:sp>
      <p:sp>
        <p:nvSpPr>
          <p:cNvPr id="3" name="Subtitle 2"/>
          <p:cNvSpPr>
            <a:spLocks noGrp="1"/>
          </p:cNvSpPr>
          <p:nvPr>
            <p:ph type="subTitle" idx="1"/>
          </p:nvPr>
        </p:nvSpPr>
        <p:spPr>
          <a:xfrm>
            <a:off x="2057400" y="2000250"/>
            <a:ext cx="6400800" cy="971550"/>
          </a:xfrm>
        </p:spPr>
        <p:txBody>
          <a:bodyPr/>
          <a:lstStyle/>
          <a:p>
            <a:r>
              <a:rPr lang="en-US" dirty="0"/>
              <a:t>Anna Hoffman (Thomas)</a:t>
            </a:r>
          </a:p>
          <a:p>
            <a:r>
              <a:rPr lang="en-US" dirty="0"/>
              <a:t>Data &amp; Applied Scientist</a:t>
            </a:r>
          </a:p>
          <a:p>
            <a:r>
              <a:rPr lang="en-US" dirty="0"/>
              <a:t>SQL Engineering, Microsoft</a:t>
            </a:r>
          </a:p>
        </p:txBody>
      </p:sp>
    </p:spTree>
    <p:extLst>
      <p:ext uri="{BB962C8B-B14F-4D97-AF65-F5344CB8AC3E}">
        <p14:creationId xmlns:p14="http://schemas.microsoft.com/office/powerpoint/2010/main" val="202960849"/>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mp:transition xmlns:mp="http://schemas.microsoft.com/office/mac/powerpoint/2008/mai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85800" y="1218010"/>
            <a:ext cx="7772400" cy="1125140"/>
          </a:xfrm>
        </p:spPr>
        <p:txBody>
          <a:bodyPr/>
          <a:lstStyle/>
          <a:p>
            <a:r>
              <a:rPr lang="en-US" sz="2400" i="1" dirty="0">
                <a:solidFill>
                  <a:schemeClr val="accent1"/>
                </a:solidFill>
                <a:latin typeface="+mj-lt"/>
              </a:rPr>
              <a:t>Please use </a:t>
            </a:r>
            <a:r>
              <a:rPr lang="en-US" sz="2400" i="1" dirty="0" err="1">
                <a:solidFill>
                  <a:schemeClr val="accent1"/>
                </a:solidFill>
                <a:latin typeface="+mj-lt"/>
              </a:rPr>
              <a:t>EventsXD</a:t>
            </a:r>
            <a:r>
              <a:rPr lang="en-US" sz="2400" i="1" dirty="0">
                <a:solidFill>
                  <a:schemeClr val="accent1"/>
                </a:solidFill>
                <a:latin typeface="+mj-lt"/>
              </a:rPr>
              <a:t> to fill out a session evaluation.</a:t>
            </a:r>
            <a:br>
              <a:rPr lang="en-US" sz="2400" i="1" dirty="0">
                <a:solidFill>
                  <a:schemeClr val="accent1"/>
                </a:solidFill>
                <a:latin typeface="+mj-lt"/>
              </a:rPr>
            </a:br>
            <a:endParaRPr lang="en-US" sz="2400" dirty="0">
              <a:solidFill>
                <a:schemeClr val="accent1"/>
              </a:solidFill>
              <a:latin typeface="+mj-lt"/>
            </a:endParaRPr>
          </a:p>
        </p:txBody>
      </p:sp>
      <p:sp>
        <p:nvSpPr>
          <p:cNvPr id="8" name="Title 3"/>
          <p:cNvSpPr txBox="1">
            <a:spLocks/>
          </p:cNvSpPr>
          <p:nvPr/>
        </p:nvSpPr>
        <p:spPr bwMode="auto">
          <a:xfrm>
            <a:off x="929244" y="2151924"/>
            <a:ext cx="77724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0" indent="0" algn="l" defTabSz="-13873163" rtl="0" eaLnBrk="1" fontAlgn="base" hangingPunct="1">
              <a:spcBef>
                <a:spcPct val="0"/>
              </a:spcBef>
              <a:spcAft>
                <a:spcPct val="0"/>
              </a:spcAft>
              <a:defRPr sz="2800" b="1">
                <a:solidFill>
                  <a:schemeClr val="tx1"/>
                </a:solidFill>
                <a:latin typeface="Myriad Pro" pitchFamily="34" charset="0"/>
                <a:ea typeface="+mj-ea"/>
                <a:cs typeface="Segoe UI" pitchFamily="34" charset="0"/>
              </a:defRPr>
            </a:lvl1pPr>
            <a:lvl2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200" algn="l" eaLnBrk="1" fontAlgn="base" hangingPunct="1">
              <a:spcBef>
                <a:spcPct val="0"/>
              </a:spcBef>
              <a:spcAft>
                <a:spcPct val="0"/>
              </a:spcAft>
              <a:defRPr sz="2800" b="1">
                <a:solidFill>
                  <a:schemeClr val="tx2">
                    <a:alpha val="100000"/>
                  </a:schemeClr>
                </a:solidFill>
                <a:latin typeface="Verdana"/>
              </a:defRPr>
            </a:lvl6pPr>
            <a:lvl7pPr marL="914400" algn="l" eaLnBrk="1" fontAlgn="base" hangingPunct="1">
              <a:spcBef>
                <a:spcPct val="0"/>
              </a:spcBef>
              <a:spcAft>
                <a:spcPct val="0"/>
              </a:spcAft>
              <a:defRPr sz="2800" b="1">
                <a:solidFill>
                  <a:schemeClr val="tx2">
                    <a:alpha val="100000"/>
                  </a:schemeClr>
                </a:solidFill>
                <a:latin typeface="Verdana"/>
              </a:defRPr>
            </a:lvl7pPr>
            <a:lvl8pPr marL="1371600" algn="l" eaLnBrk="1" fontAlgn="base" hangingPunct="1">
              <a:spcBef>
                <a:spcPct val="0"/>
              </a:spcBef>
              <a:spcAft>
                <a:spcPct val="0"/>
              </a:spcAft>
              <a:defRPr sz="2800" b="1">
                <a:solidFill>
                  <a:schemeClr val="tx2">
                    <a:alpha val="100000"/>
                  </a:schemeClr>
                </a:solidFill>
                <a:latin typeface="Verdana"/>
              </a:defRPr>
            </a:lvl8pPr>
            <a:lvl9pPr marL="1828800" algn="l" eaLnBrk="1" fontAlgn="base" hangingPunct="1">
              <a:spcBef>
                <a:spcPct val="0"/>
              </a:spcBef>
              <a:spcAft>
                <a:spcPct val="0"/>
              </a:spcAft>
              <a:defRPr sz="2800" b="1">
                <a:solidFill>
                  <a:schemeClr val="tx2">
                    <a:alpha val="100000"/>
                  </a:schemeClr>
                </a:solidFill>
                <a:latin typeface="Verdana"/>
              </a:defRPr>
            </a:lvl9pPr>
          </a:lstStyle>
          <a:p>
            <a:pPr marL="0" marR="0" lvl="0" indent="0" algn="r" defTabSz="-13873163" rtl="0" eaLnBrk="1" fontAlgn="base" latinLnBrk="0" hangingPunct="1">
              <a:lnSpc>
                <a:spcPct val="100000"/>
              </a:lnSpc>
              <a:spcBef>
                <a:spcPct val="0"/>
              </a:spcBef>
              <a:spcAft>
                <a:spcPct val="0"/>
              </a:spcAft>
              <a:buClrTx/>
              <a:buSzTx/>
              <a:buFontTx/>
              <a:buNone/>
              <a:tabLst/>
              <a:defRPr/>
            </a:pPr>
            <a:r>
              <a:rPr kumimoji="0" lang="en-US" sz="4800" b="1" i="0" u="none" strike="noStrike" kern="0" cap="none" spc="0" normalizeH="0" baseline="0" noProof="0" dirty="0">
                <a:ln>
                  <a:noFill/>
                </a:ln>
                <a:solidFill>
                  <a:srgbClr val="2683C6"/>
                </a:solidFill>
                <a:effectLst/>
                <a:uLnTx/>
                <a:uFillTx/>
                <a:latin typeface="Calibri"/>
                <a:ea typeface="+mj-ea"/>
                <a:cs typeface="Mangal" pitchFamily="18" charset="0"/>
              </a:rPr>
              <a:t>Thank you!</a:t>
            </a:r>
          </a:p>
        </p:txBody>
      </p:sp>
      <p:grpSp>
        <p:nvGrpSpPr>
          <p:cNvPr id="4" name="Group 3">
            <a:extLst>
              <a:ext uri="{FF2B5EF4-FFF2-40B4-BE49-F238E27FC236}">
                <a16:creationId xmlns:a16="http://schemas.microsoft.com/office/drawing/2014/main" id="{6D2F2821-1437-4EED-91E7-476026171607}"/>
              </a:ext>
            </a:extLst>
          </p:cNvPr>
          <p:cNvGrpSpPr/>
          <p:nvPr/>
        </p:nvGrpSpPr>
        <p:grpSpPr>
          <a:xfrm>
            <a:off x="2127179" y="4445842"/>
            <a:ext cx="229600" cy="229600"/>
            <a:chOff x="470537" y="3886355"/>
            <a:chExt cx="229600" cy="229600"/>
          </a:xfrm>
        </p:grpSpPr>
        <p:sp>
          <p:nvSpPr>
            <p:cNvPr id="5" name="Rounded Rectangle 15">
              <a:extLst>
                <a:ext uri="{FF2B5EF4-FFF2-40B4-BE49-F238E27FC236}">
                  <a16:creationId xmlns:a16="http://schemas.microsoft.com/office/drawing/2014/main" id="{F6A0DEFC-15F1-4A6A-8310-0ECC438540D6}"/>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383">
              <a:extLst>
                <a:ext uri="{FF2B5EF4-FFF2-40B4-BE49-F238E27FC236}">
                  <a16:creationId xmlns:a16="http://schemas.microsoft.com/office/drawing/2014/main" id="{A3BEFD18-8D9D-4353-8907-CFE4CE2BB023}"/>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sp>
        <p:nvSpPr>
          <p:cNvPr id="7" name="Rounded Rectangle 18">
            <a:extLst>
              <a:ext uri="{FF2B5EF4-FFF2-40B4-BE49-F238E27FC236}">
                <a16:creationId xmlns:a16="http://schemas.microsoft.com/office/drawing/2014/main" id="{37A67473-9D29-4EE5-9353-00B24D125872}"/>
              </a:ext>
            </a:extLst>
          </p:cNvPr>
          <p:cNvSpPr/>
          <p:nvPr/>
        </p:nvSpPr>
        <p:spPr>
          <a:xfrm>
            <a:off x="2127179" y="484667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8">
            <a:extLst>
              <a:ext uri="{FF2B5EF4-FFF2-40B4-BE49-F238E27FC236}">
                <a16:creationId xmlns:a16="http://schemas.microsoft.com/office/drawing/2014/main" id="{3939AC66-C531-4B28-95A9-D2AE80FBC97B}"/>
              </a:ext>
            </a:extLst>
          </p:cNvPr>
          <p:cNvSpPr txBox="1">
            <a:spLocks/>
          </p:cNvSpPr>
          <p:nvPr/>
        </p:nvSpPr>
        <p:spPr>
          <a:xfrm>
            <a:off x="2423943" y="4381526"/>
            <a:ext cx="3598807" cy="1068958"/>
          </a:xfrm>
          <a:prstGeom prst="rect">
            <a:avLst/>
          </a:prstGeom>
        </p:spPr>
        <p:txBody>
          <a:bodyPr/>
          <a:lstStyle>
            <a:lvl1pPr marL="342900" indent="-342900" algn="l" defTabSz="-13873163" rtl="0" eaLnBrk="1" fontAlgn="base" hangingPunct="1">
              <a:spcBef>
                <a:spcPct val="20000"/>
              </a:spcBef>
              <a:spcAft>
                <a:spcPct val="0"/>
              </a:spcAft>
              <a:buFont typeface="Wingdings" pitchFamily="2" charset="2"/>
              <a:buChar char="§"/>
              <a:defRPr sz="2100" b="1">
                <a:solidFill>
                  <a:schemeClr val="tx1"/>
                </a:solidFill>
                <a:latin typeface="Calibri" pitchFamily="34" charset="0"/>
                <a:ea typeface="+mn-ea"/>
                <a:cs typeface="Segoe UI" pitchFamily="34" charset="0"/>
              </a:defRPr>
            </a:lvl1pPr>
            <a:lvl2pPr marL="742950" indent="-285750" algn="l" defTabSz="-13873163" rtl="0" eaLnBrk="1" fontAlgn="base" hangingPunct="1">
              <a:spcBef>
                <a:spcPct val="20000"/>
              </a:spcBef>
              <a:spcAft>
                <a:spcPct val="0"/>
              </a:spcAft>
              <a:buSzPct val="50000"/>
              <a:buFont typeface="Wingdings" pitchFamily="2" charset="2"/>
              <a:buChar char="o"/>
              <a:defRPr sz="1900">
                <a:solidFill>
                  <a:schemeClr val="tx1"/>
                </a:solidFill>
                <a:latin typeface="Calibri Light" pitchFamily="34" charset="0"/>
                <a:cs typeface="Segoe UI" pitchFamily="34" charset="0"/>
              </a:defRPr>
            </a:lvl2pPr>
            <a:lvl3pPr marL="1143000" indent="-228600" algn="l" defTabSz="-13873163" rtl="0" eaLnBrk="1" fontAlgn="base" hangingPunct="1">
              <a:spcBef>
                <a:spcPct val="20000"/>
              </a:spcBef>
              <a:spcAft>
                <a:spcPct val="0"/>
              </a:spcAft>
              <a:buSzPct val="50000"/>
              <a:buFont typeface="Wingdings" pitchFamily="2" charset="2"/>
              <a:buChar char="o"/>
              <a:defRPr sz="1700">
                <a:solidFill>
                  <a:schemeClr val="tx1"/>
                </a:solidFill>
                <a:latin typeface="Calibri Light" pitchFamily="34" charset="0"/>
                <a:cs typeface="Segoe UI" pitchFamily="34" charset="0"/>
              </a:defRPr>
            </a:lvl3pPr>
            <a:lvl4pPr marL="1600200" indent="-228600" algn="l" defTabSz="-13873163" rtl="0" eaLnBrk="1" fontAlgn="base" hangingPunct="1">
              <a:spcBef>
                <a:spcPct val="20000"/>
              </a:spcBef>
              <a:spcAft>
                <a:spcPct val="0"/>
              </a:spcAft>
              <a:buSzPct val="50000"/>
              <a:buFont typeface="Wingdings" pitchFamily="2" charset="2"/>
              <a:buChar char="o"/>
              <a:defRPr sz="1500">
                <a:solidFill>
                  <a:schemeClr val="tx1"/>
                </a:solidFill>
                <a:latin typeface="Calibri Light" pitchFamily="34" charset="0"/>
                <a:cs typeface="Segoe UI" pitchFamily="34" charset="0"/>
              </a:defRPr>
            </a:lvl4pPr>
            <a:lvl5pPr marL="2057400" indent="-228600" algn="l" defTabSz="-13873163" rtl="0" eaLnBrk="1" fontAlgn="base" hangingPunct="1">
              <a:spcBef>
                <a:spcPct val="20000"/>
              </a:spcBef>
              <a:spcAft>
                <a:spcPct val="0"/>
              </a:spcAft>
              <a:buSzPct val="50000"/>
              <a:buFont typeface="Wingdings" pitchFamily="2" charset="2"/>
              <a:buChar char="o"/>
              <a:defRPr sz="1300">
                <a:solidFill>
                  <a:schemeClr val="tx1"/>
                </a:solidFill>
                <a:latin typeface="Calibri Light" pitchFamily="34" charset="0"/>
                <a:cs typeface="Segoe UI" pitchFamily="34" charset="0"/>
              </a:defRPr>
            </a:lvl5pPr>
            <a:lvl6pPr marL="25146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8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90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2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0" indent="0">
              <a:buNone/>
            </a:pPr>
            <a:r>
              <a:rPr lang="en-US" kern="0" dirty="0"/>
              <a:t>@AnalyticAnna</a:t>
            </a:r>
          </a:p>
          <a:p>
            <a:pPr marL="0" indent="0">
              <a:buNone/>
            </a:pPr>
            <a:r>
              <a:rPr lang="en-US" kern="0" dirty="0"/>
              <a:t>antho@microsoft.com</a:t>
            </a:r>
          </a:p>
        </p:txBody>
      </p:sp>
      <p:sp>
        <p:nvSpPr>
          <p:cNvPr id="10" name="Rectangle 9">
            <a:extLst>
              <a:ext uri="{FF2B5EF4-FFF2-40B4-BE49-F238E27FC236}">
                <a16:creationId xmlns:a16="http://schemas.microsoft.com/office/drawing/2014/main" id="{B863EFEE-6CAD-4BC7-AB6F-735D5E0AAD10}"/>
              </a:ext>
            </a:extLst>
          </p:cNvPr>
          <p:cNvSpPr/>
          <p:nvPr/>
        </p:nvSpPr>
        <p:spPr>
          <a:xfrm>
            <a:off x="1887306" y="2418259"/>
            <a:ext cx="4572000" cy="1754326"/>
          </a:xfrm>
          <a:prstGeom prst="rect">
            <a:avLst/>
          </a:prstGeom>
        </p:spPr>
        <p:txBody>
          <a:bodyPr>
            <a:spAutoFit/>
          </a:bodyPr>
          <a:lstStyle/>
          <a:p>
            <a:r>
              <a:rPr lang="en-US" dirty="0"/>
              <a:t>SQL Server Workshops </a:t>
            </a:r>
            <a:endParaRPr lang="en-US" dirty="0">
              <a:hlinkClick r:id="" action="ppaction://noaction"/>
            </a:endParaRPr>
          </a:p>
          <a:p>
            <a:r>
              <a:rPr lang="en-US" dirty="0">
                <a:hlinkClick r:id="rId2"/>
              </a:rPr>
              <a:t>https://aka.ms/sqlworkshops</a:t>
            </a:r>
            <a:r>
              <a:rPr lang="en-US" dirty="0"/>
              <a:t> </a:t>
            </a:r>
            <a:endParaRPr lang="en-US" i="1" dirty="0"/>
          </a:p>
          <a:p>
            <a:r>
              <a:rPr lang="en-US" i="1" dirty="0"/>
              <a:t>(look for SQL Server Machine Learning)</a:t>
            </a:r>
          </a:p>
          <a:p>
            <a:endParaRPr lang="en-US" i="1" dirty="0"/>
          </a:p>
          <a:p>
            <a:r>
              <a:rPr lang="en-US" dirty="0"/>
              <a:t>Other sessions and code from me</a:t>
            </a:r>
          </a:p>
          <a:p>
            <a:r>
              <a:rPr lang="en-US" dirty="0">
                <a:hlinkClick r:id="rId3"/>
              </a:rPr>
              <a:t>https://aka.ms/annalytics</a:t>
            </a:r>
            <a:r>
              <a:rPr lang="en-US" dirty="0"/>
              <a:t> </a:t>
            </a:r>
          </a:p>
        </p:txBody>
      </p:sp>
      <p:sp>
        <p:nvSpPr>
          <p:cNvPr id="11" name="Freeform 25">
            <a:extLst>
              <a:ext uri="{FF2B5EF4-FFF2-40B4-BE49-F238E27FC236}">
                <a16:creationId xmlns:a16="http://schemas.microsoft.com/office/drawing/2014/main" id="{B19CE709-C408-4C55-9D98-C6C3E509E845}"/>
              </a:ext>
            </a:extLst>
          </p:cNvPr>
          <p:cNvSpPr/>
          <p:nvPr/>
        </p:nvSpPr>
        <p:spPr>
          <a:xfrm>
            <a:off x="2198238" y="4923256"/>
            <a:ext cx="102745" cy="43089"/>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a:p>
        </p:txBody>
      </p:sp>
      <p:sp>
        <p:nvSpPr>
          <p:cNvPr id="12" name="Freeform 26">
            <a:extLst>
              <a:ext uri="{FF2B5EF4-FFF2-40B4-BE49-F238E27FC236}">
                <a16:creationId xmlns:a16="http://schemas.microsoft.com/office/drawing/2014/main" id="{02BE333B-3429-405F-8873-F35421594EAA}"/>
              </a:ext>
            </a:extLst>
          </p:cNvPr>
          <p:cNvSpPr/>
          <p:nvPr/>
        </p:nvSpPr>
        <p:spPr>
          <a:xfrm>
            <a:off x="2190606" y="4944801"/>
            <a:ext cx="116315" cy="74074"/>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a:p>
        </p:txBody>
      </p:sp>
    </p:spTree>
    <p:extLst>
      <p:ext uri="{BB962C8B-B14F-4D97-AF65-F5344CB8AC3E}">
        <p14:creationId xmlns:p14="http://schemas.microsoft.com/office/powerpoint/2010/main" val="230393154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CECAF43-48C4-0A45-BA1C-1DB2CCE8339E}"/>
              </a:ext>
            </a:extLst>
          </p:cNvPr>
          <p:cNvGrpSpPr/>
          <p:nvPr/>
        </p:nvGrpSpPr>
        <p:grpSpPr>
          <a:xfrm>
            <a:off x="4579434" y="4404278"/>
            <a:ext cx="229600" cy="229600"/>
            <a:chOff x="470537" y="3886355"/>
            <a:chExt cx="229600" cy="229600"/>
          </a:xfrm>
        </p:grpSpPr>
        <p:sp>
          <p:nvSpPr>
            <p:cNvPr id="16" name="Rounded Rectangle 15">
              <a:extLst>
                <a:ext uri="{FF2B5EF4-FFF2-40B4-BE49-F238E27FC236}">
                  <a16:creationId xmlns:a16="http://schemas.microsoft.com/office/drawing/2014/main" id="{15FDFFB0-027F-834B-B054-43BC065364B9}"/>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383">
              <a:extLst>
                <a:ext uri="{FF2B5EF4-FFF2-40B4-BE49-F238E27FC236}">
                  <a16:creationId xmlns:a16="http://schemas.microsoft.com/office/drawing/2014/main" id="{EBB4F328-8808-8C48-BBF3-5B476AAAB175}"/>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sp>
        <p:nvSpPr>
          <p:cNvPr id="19" name="Rounded Rectangle 18">
            <a:extLst>
              <a:ext uri="{FF2B5EF4-FFF2-40B4-BE49-F238E27FC236}">
                <a16:creationId xmlns:a16="http://schemas.microsoft.com/office/drawing/2014/main" id="{246F2AB0-A4A3-5245-84A5-BD6CC0E14FF1}"/>
              </a:ext>
            </a:extLst>
          </p:cNvPr>
          <p:cNvSpPr/>
          <p:nvPr/>
        </p:nvSpPr>
        <p:spPr>
          <a:xfrm>
            <a:off x="4579434" y="4805111"/>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A5568A34-A85F-654A-ACA2-D2DB1176EAFF}"/>
              </a:ext>
            </a:extLst>
          </p:cNvPr>
          <p:cNvGrpSpPr/>
          <p:nvPr/>
        </p:nvGrpSpPr>
        <p:grpSpPr>
          <a:xfrm>
            <a:off x="4640007" y="4876677"/>
            <a:ext cx="116315" cy="86468"/>
            <a:chOff x="797870" y="1445676"/>
            <a:chExt cx="2282964" cy="1697143"/>
          </a:xfrm>
        </p:grpSpPr>
        <p:sp>
          <p:nvSpPr>
            <p:cNvPr id="26" name="Freeform 25">
              <a:extLst>
                <a:ext uri="{FF2B5EF4-FFF2-40B4-BE49-F238E27FC236}">
                  <a16:creationId xmlns:a16="http://schemas.microsoft.com/office/drawing/2014/main" id="{1DB65697-1E7E-5F44-8A7C-F1117D4EFDD0}"/>
                </a:ext>
              </a:extLst>
            </p:cNvPr>
            <p:cNvSpPr/>
            <p:nvPr/>
          </p:nvSpPr>
          <p:spPr>
            <a:xfrm>
              <a:off x="927238" y="1445676"/>
              <a:ext cx="2016618" cy="845721"/>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18F708E-7265-054E-926E-CE4F7191C937}"/>
                </a:ext>
              </a:extLst>
            </p:cNvPr>
            <p:cNvSpPr/>
            <p:nvPr/>
          </p:nvSpPr>
          <p:spPr>
            <a:xfrm>
              <a:off x="797870" y="1688939"/>
              <a:ext cx="2282964" cy="1453880"/>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a:p>
          </p:txBody>
        </p:sp>
      </p:grpSp>
      <p:sp>
        <p:nvSpPr>
          <p:cNvPr id="39" name="Text Placeholder 38">
            <a:extLst>
              <a:ext uri="{FF2B5EF4-FFF2-40B4-BE49-F238E27FC236}">
                <a16:creationId xmlns:a16="http://schemas.microsoft.com/office/drawing/2014/main" id="{5A6C08EA-16BD-C64D-AF6B-ADD733BCABC1}"/>
              </a:ext>
            </a:extLst>
          </p:cNvPr>
          <p:cNvSpPr>
            <a:spLocks noGrp="1"/>
          </p:cNvSpPr>
          <p:nvPr>
            <p:ph type="body" sz="quarter" idx="13"/>
          </p:nvPr>
        </p:nvSpPr>
        <p:spPr>
          <a:xfrm>
            <a:off x="4876198" y="4339962"/>
            <a:ext cx="3598807" cy="1068958"/>
          </a:xfrm>
        </p:spPr>
        <p:txBody>
          <a:bodyPr/>
          <a:lstStyle/>
          <a:p>
            <a:r>
              <a:rPr lang="en-US" dirty="0"/>
              <a:t>@AnalyticAnna</a:t>
            </a:r>
          </a:p>
          <a:p>
            <a:r>
              <a:rPr lang="en-US" dirty="0"/>
              <a:t>antho@microsoft.com</a:t>
            </a:r>
          </a:p>
        </p:txBody>
      </p:sp>
      <p:sp>
        <p:nvSpPr>
          <p:cNvPr id="3" name="Rectangle 2">
            <a:extLst>
              <a:ext uri="{FF2B5EF4-FFF2-40B4-BE49-F238E27FC236}">
                <a16:creationId xmlns:a16="http://schemas.microsoft.com/office/drawing/2014/main" id="{C3C5E673-3A64-4E14-A835-BA4C9FABE15C}"/>
              </a:ext>
            </a:extLst>
          </p:cNvPr>
          <p:cNvSpPr/>
          <p:nvPr/>
        </p:nvSpPr>
        <p:spPr>
          <a:xfrm>
            <a:off x="4369249" y="1860405"/>
            <a:ext cx="4572000" cy="2308324"/>
          </a:xfrm>
          <a:prstGeom prst="rect">
            <a:avLst/>
          </a:prstGeom>
        </p:spPr>
        <p:txBody>
          <a:bodyPr>
            <a:spAutoFit/>
          </a:bodyPr>
          <a:lstStyle/>
          <a:p>
            <a:r>
              <a:rPr lang="en-US" dirty="0"/>
              <a:t>Resources: </a:t>
            </a:r>
          </a:p>
          <a:p>
            <a:endParaRPr lang="en-US" dirty="0"/>
          </a:p>
          <a:p>
            <a:r>
              <a:rPr lang="en-US" dirty="0"/>
              <a:t>SQL Server Workshops </a:t>
            </a:r>
            <a:endParaRPr lang="en-US" dirty="0">
              <a:hlinkClick r:id="" action="ppaction://noaction"/>
            </a:endParaRPr>
          </a:p>
          <a:p>
            <a:r>
              <a:rPr lang="en-US" dirty="0">
                <a:hlinkClick r:id="rId2"/>
              </a:rPr>
              <a:t>https://aka.ms/sqlworkshops</a:t>
            </a:r>
            <a:r>
              <a:rPr lang="en-US" dirty="0"/>
              <a:t> </a:t>
            </a:r>
            <a:endParaRPr lang="en-US" i="1" dirty="0"/>
          </a:p>
          <a:p>
            <a:r>
              <a:rPr lang="en-US" i="1" dirty="0"/>
              <a:t>(look for SQL Server Machine Learning)</a:t>
            </a:r>
          </a:p>
          <a:p>
            <a:endParaRPr lang="en-US" i="1" dirty="0"/>
          </a:p>
          <a:p>
            <a:r>
              <a:rPr lang="en-US" dirty="0"/>
              <a:t>Other sessions and code from me</a:t>
            </a:r>
          </a:p>
          <a:p>
            <a:r>
              <a:rPr lang="en-US" dirty="0">
                <a:hlinkClick r:id="rId3"/>
              </a:rPr>
              <a:t>https://aka.ms/annalytics</a:t>
            </a:r>
            <a:r>
              <a:rPr lang="en-US" dirty="0"/>
              <a:t> </a:t>
            </a:r>
          </a:p>
        </p:txBody>
      </p:sp>
    </p:spTree>
    <p:extLst>
      <p:ext uri="{BB962C8B-B14F-4D97-AF65-F5344CB8AC3E}">
        <p14:creationId xmlns:p14="http://schemas.microsoft.com/office/powerpoint/2010/main" val="3041720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C4122F"/>
                </a:solidFill>
              </a:rPr>
              <a:t>Reminder: </a:t>
            </a:r>
            <a:r>
              <a:rPr lang="en-US" dirty="0">
                <a:solidFill>
                  <a:srgbClr val="1055A5"/>
                </a:solidFill>
              </a:rPr>
              <a:t>Intersect with Speakers and Attendees</a:t>
            </a:r>
          </a:p>
        </p:txBody>
      </p:sp>
      <p:sp>
        <p:nvSpPr>
          <p:cNvPr id="5" name="Text Placeholder 4"/>
          <p:cNvSpPr>
            <a:spLocks noGrp="1"/>
          </p:cNvSpPr>
          <p:nvPr>
            <p:ph type="body" idx="1"/>
          </p:nvPr>
        </p:nvSpPr>
        <p:spPr>
          <a:xfrm>
            <a:off x="457200" y="1028702"/>
            <a:ext cx="8229600" cy="3567051"/>
          </a:xfrm>
        </p:spPr>
        <p:txBody>
          <a:bodyPr>
            <a:normAutofit/>
          </a:bodyPr>
          <a:lstStyle/>
          <a:p>
            <a:pPr lvl="0"/>
            <a:r>
              <a:rPr lang="en-US" dirty="0"/>
              <a:t>Tweet </a:t>
            </a:r>
            <a:r>
              <a:rPr lang="en-US" i="1" dirty="0"/>
              <a:t>tips and tricks </a:t>
            </a:r>
            <a:r>
              <a:rPr lang="en-US" dirty="0"/>
              <a:t>that you learn and follow tweets posted by your peers!</a:t>
            </a:r>
          </a:p>
          <a:p>
            <a:pPr lvl="1"/>
            <a:r>
              <a:rPr lang="en-US" dirty="0"/>
              <a:t>Follow: #</a:t>
            </a:r>
            <a:r>
              <a:rPr lang="en-US" dirty="0" err="1"/>
              <a:t>SQLintersection</a:t>
            </a:r>
            <a:r>
              <a:rPr lang="en-US" dirty="0"/>
              <a:t> and/or #</a:t>
            </a:r>
            <a:r>
              <a:rPr lang="en-US" dirty="0" err="1"/>
              <a:t>DEVintersection</a:t>
            </a:r>
            <a:r>
              <a:rPr lang="en-US" dirty="0"/>
              <a:t> </a:t>
            </a:r>
          </a:p>
          <a:p>
            <a:pPr lvl="0"/>
            <a:r>
              <a:rPr lang="en-US" dirty="0"/>
              <a:t>Join us – Wednesday Evening – for </a:t>
            </a:r>
            <a:r>
              <a:rPr lang="en-US" dirty="0" err="1"/>
              <a:t>SQLafterDark</a:t>
            </a:r>
            <a:endParaRPr lang="en-US" dirty="0"/>
          </a:p>
          <a:p>
            <a:pPr lvl="1"/>
            <a:r>
              <a:rPr lang="en-US" dirty="0"/>
              <a:t>Doors open at </a:t>
            </a:r>
            <a:r>
              <a:rPr lang="en-US" b="1" dirty="0">
                <a:solidFill>
                  <a:srgbClr val="1055A5"/>
                </a:solidFill>
                <a:effectLst>
                  <a:outerShdw blurRad="38100" dist="38100" dir="2700000" algn="tl">
                    <a:srgbClr val="000000">
                      <a:alpha val="43137"/>
                    </a:srgbClr>
                  </a:outerShdw>
                </a:effectLst>
              </a:rPr>
              <a:t>7:00 pm</a:t>
            </a:r>
          </a:p>
          <a:p>
            <a:pPr lvl="1"/>
            <a:r>
              <a:rPr lang="en-US" dirty="0"/>
              <a:t>Trivia game starts at </a:t>
            </a:r>
            <a:r>
              <a:rPr lang="en-US" b="1" dirty="0">
                <a:solidFill>
                  <a:srgbClr val="1055A5"/>
                </a:solidFill>
                <a:effectLst>
                  <a:outerShdw blurRad="38100" dist="38100" dir="2700000" algn="tl">
                    <a:srgbClr val="000000">
                      <a:alpha val="43137"/>
                    </a:srgbClr>
                  </a:outerShdw>
                </a:effectLst>
              </a:rPr>
              <a:t>7:30 pm</a:t>
            </a:r>
          </a:p>
          <a:p>
            <a:pPr marL="913995" lvl="2" indent="0">
              <a:buNone/>
            </a:pPr>
            <a:r>
              <a:rPr lang="en-US" i="1" dirty="0"/>
              <a:t>Winning team receives something fun!</a:t>
            </a:r>
          </a:p>
          <a:p>
            <a:pPr lvl="1"/>
            <a:r>
              <a:rPr lang="en-US" dirty="0"/>
              <a:t>Raffle at the end of the night</a:t>
            </a:r>
          </a:p>
          <a:p>
            <a:pPr marL="913995" lvl="2" indent="0">
              <a:buNone/>
            </a:pPr>
            <a:r>
              <a:rPr lang="en-US" i="1" dirty="0"/>
              <a:t>Lots of great items to win including a seat in a five-day </a:t>
            </a:r>
            <a:r>
              <a:rPr lang="en-US" i="1" dirty="0" err="1"/>
              <a:t>SQLskills</a:t>
            </a:r>
            <a:r>
              <a:rPr lang="en-US" i="1" dirty="0"/>
              <a:t> Immersion Event!</a:t>
            </a:r>
          </a:p>
          <a:p>
            <a:pPr lvl="1"/>
            <a:r>
              <a:rPr lang="en-US" dirty="0"/>
              <a:t>The first round of drinks is sponsored by </a:t>
            </a:r>
            <a:r>
              <a:rPr lang="en-US" b="1" dirty="0" err="1"/>
              <a:t>SentryOne</a:t>
            </a:r>
            <a:r>
              <a:rPr lang="en-US" b="1" dirty="0"/>
              <a:t> </a:t>
            </a:r>
            <a:r>
              <a:rPr lang="en-US" dirty="0"/>
              <a:t>and </a:t>
            </a:r>
            <a:r>
              <a:rPr lang="en-US" b="1" dirty="0"/>
              <a:t>SQLskills</a:t>
            </a:r>
          </a:p>
          <a:p>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8130" y="1804166"/>
            <a:ext cx="1881790" cy="152958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8967" y="4389932"/>
            <a:ext cx="2446399" cy="424042"/>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4759" y="4194900"/>
            <a:ext cx="1916874" cy="814107"/>
          </a:xfrm>
          <a:prstGeom prst="rect">
            <a:avLst/>
          </a:prstGeom>
        </p:spPr>
      </p:pic>
      <p:sp>
        <p:nvSpPr>
          <p:cNvPr id="13" name="TextBox 12"/>
          <p:cNvSpPr txBox="1"/>
          <p:nvPr/>
        </p:nvSpPr>
        <p:spPr bwMode="auto">
          <a:xfrm>
            <a:off x="4131589" y="4428829"/>
            <a:ext cx="281167" cy="346249"/>
          </a:xfrm>
          <a:prstGeom prst="rect">
            <a:avLst/>
          </a:prstGeom>
          <a:noFill/>
          <a:ln w="9525">
            <a:noFill/>
            <a:miter lim="800000"/>
            <a:headEnd/>
            <a:tailEnd/>
          </a:ln>
        </p:spPr>
        <p:txBody>
          <a:bodyPr wrap="none" lIns="68580" tIns="34290" rIns="68580" bIns="3429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ekton Pro" pitchFamily="34" charset="0"/>
                <a:ea typeface="+mn-ea"/>
                <a:cs typeface="+mn-cs"/>
              </a:rPr>
              <a:t>&amp;</a:t>
            </a:r>
          </a:p>
        </p:txBody>
      </p:sp>
    </p:spTree>
    <p:extLst>
      <p:ext uri="{BB962C8B-B14F-4D97-AF65-F5344CB8AC3E}">
        <p14:creationId xmlns:p14="http://schemas.microsoft.com/office/powerpoint/2010/main" val="2056453256"/>
      </p:ext>
    </p:extLst>
  </p:cSld>
  <p:clrMapOvr>
    <a:masterClrMapping/>
  </p:clrMapOvr>
  <p:transition advClick="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Data Science</a:t>
            </a:r>
          </a:p>
          <a:p>
            <a:r>
              <a:rPr lang="en-US" dirty="0"/>
              <a:t>Artificial Intelligence</a:t>
            </a:r>
          </a:p>
          <a:p>
            <a:r>
              <a:rPr lang="en-US" dirty="0"/>
              <a:t>Machine Learning</a:t>
            </a:r>
          </a:p>
          <a:p>
            <a:r>
              <a:rPr lang="en-US" dirty="0"/>
              <a:t>Deep Learning</a:t>
            </a:r>
          </a:p>
          <a:p>
            <a:r>
              <a:rPr lang="en-US" dirty="0"/>
              <a:t>Platforms and tools</a:t>
            </a:r>
          </a:p>
        </p:txBody>
      </p:sp>
    </p:spTree>
    <p:extLst>
      <p:ext uri="{BB962C8B-B14F-4D97-AF65-F5344CB8AC3E}">
        <p14:creationId xmlns:p14="http://schemas.microsoft.com/office/powerpoint/2010/main" val="718311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Data Science</a:t>
            </a:r>
          </a:p>
        </p:txBody>
      </p:sp>
    </p:spTree>
    <p:extLst>
      <p:ext uri="{BB962C8B-B14F-4D97-AF65-F5344CB8AC3E}">
        <p14:creationId xmlns:p14="http://schemas.microsoft.com/office/powerpoint/2010/main" val="6665158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lstStyle/>
          <a:p>
            <a:r>
              <a:rPr lang="en-US" dirty="0"/>
              <a:t>Data Science Described</a:t>
            </a:r>
          </a:p>
        </p:txBody>
      </p:sp>
      <p:sp>
        <p:nvSpPr>
          <p:cNvPr id="5" name="Text Placeholder 2">
            <a:extLst>
              <a:ext uri="{FF2B5EF4-FFF2-40B4-BE49-F238E27FC236}">
                <a16:creationId xmlns:a16="http://schemas.microsoft.com/office/drawing/2014/main" id="{DCD7D781-7476-446B-AD8E-41C1B40D1838}"/>
              </a:ext>
            </a:extLst>
          </p:cNvPr>
          <p:cNvSpPr txBox="1">
            <a:spLocks/>
          </p:cNvSpPr>
          <p:nvPr/>
        </p:nvSpPr>
        <p:spPr bwMode="auto">
          <a:xfrm>
            <a:off x="650528" y="1268016"/>
            <a:ext cx="2743200" cy="2171700"/>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sysClr val="windowText" lastClr="000000"/>
                </a:solidFill>
              </a:rPr>
              <a:t>Data Analysis</a:t>
            </a:r>
          </a:p>
          <a:p>
            <a:pPr marL="557198" lvl="1" indent="-214307" defTabSz="-10404612">
              <a:spcBef>
                <a:spcPts val="225"/>
              </a:spcBef>
              <a:defRPr/>
            </a:pPr>
            <a:r>
              <a:rPr lang="en-US" sz="1500" kern="0" dirty="0">
                <a:solidFill>
                  <a:sysClr val="windowText" lastClr="000000"/>
                </a:solidFill>
              </a:rPr>
              <a:t>Create, Read, Update Delete</a:t>
            </a:r>
          </a:p>
          <a:p>
            <a:pPr marL="557198" lvl="1" indent="-214307" defTabSz="-10404612">
              <a:spcBef>
                <a:spcPts val="225"/>
              </a:spcBef>
              <a:defRPr/>
            </a:pPr>
            <a:r>
              <a:rPr lang="en-US" sz="1500" kern="0" dirty="0">
                <a:solidFill>
                  <a:sysClr val="windowText" lastClr="000000"/>
                </a:solidFill>
              </a:rPr>
              <a:t>Programming and Control</a:t>
            </a:r>
          </a:p>
          <a:p>
            <a:pPr marL="557198" lvl="1" indent="-214307" defTabSz="-10404612">
              <a:spcBef>
                <a:spcPts val="225"/>
              </a:spcBef>
              <a:defRPr/>
            </a:pPr>
            <a:r>
              <a:rPr lang="en-US" sz="1500" kern="0" dirty="0">
                <a:solidFill>
                  <a:sysClr val="windowText" lastClr="000000"/>
                </a:solidFill>
              </a:rPr>
              <a:t>Reporting</a:t>
            </a:r>
          </a:p>
          <a:p>
            <a:pPr marL="557198" lvl="1" indent="-214307" defTabSz="-10404612">
              <a:spcBef>
                <a:spcPts val="225"/>
              </a:spcBef>
              <a:defRPr/>
            </a:pPr>
            <a:r>
              <a:rPr lang="en-US" sz="1500" kern="0" dirty="0">
                <a:solidFill>
                  <a:sysClr val="windowText" lastClr="000000"/>
                </a:solidFill>
              </a:rPr>
              <a:t>Business Intelligence</a:t>
            </a:r>
          </a:p>
          <a:p>
            <a:pPr marL="557198" lvl="1" indent="-214307" defTabSz="-10404612">
              <a:spcBef>
                <a:spcPts val="225"/>
              </a:spcBef>
              <a:defRPr/>
            </a:pPr>
            <a:r>
              <a:rPr lang="en-US" sz="1500" kern="0" dirty="0">
                <a:solidFill>
                  <a:sysClr val="windowText" lastClr="000000"/>
                </a:solidFill>
              </a:rPr>
              <a:t>Statistics and Data Mining</a:t>
            </a:r>
          </a:p>
          <a:p>
            <a:pPr marL="557198" lvl="1" indent="-214307" defTabSz="-10404612">
              <a:spcBef>
                <a:spcPts val="225"/>
              </a:spcBef>
              <a:defRPr/>
            </a:pPr>
            <a:r>
              <a:rPr lang="en-US" sz="1500" kern="0" dirty="0">
                <a:solidFill>
                  <a:sysClr val="windowText" lastClr="000000"/>
                </a:solidFill>
              </a:rPr>
              <a:t>Story Telling</a:t>
            </a:r>
          </a:p>
        </p:txBody>
      </p:sp>
      <p:sp>
        <p:nvSpPr>
          <p:cNvPr id="6" name="Text Placeholder 2">
            <a:extLst>
              <a:ext uri="{FF2B5EF4-FFF2-40B4-BE49-F238E27FC236}">
                <a16:creationId xmlns:a16="http://schemas.microsoft.com/office/drawing/2014/main" id="{EC7282D2-8CB2-49A4-A08B-83708650575A}"/>
              </a:ext>
            </a:extLst>
          </p:cNvPr>
          <p:cNvSpPr txBox="1">
            <a:spLocks/>
          </p:cNvSpPr>
          <p:nvPr/>
        </p:nvSpPr>
        <p:spPr bwMode="auto">
          <a:xfrm>
            <a:off x="5195102" y="1268016"/>
            <a:ext cx="2743200" cy="1600200"/>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prstClr val="black"/>
                </a:solidFill>
              </a:rPr>
              <a:t>Scientific Process</a:t>
            </a:r>
          </a:p>
          <a:p>
            <a:pPr marL="557198" lvl="1" indent="-214307" defTabSz="-10404612">
              <a:spcBef>
                <a:spcPts val="225"/>
              </a:spcBef>
              <a:defRPr/>
            </a:pPr>
            <a:r>
              <a:rPr lang="en-US" sz="1500" kern="0" dirty="0">
                <a:solidFill>
                  <a:prstClr val="black"/>
                </a:solidFill>
              </a:rPr>
              <a:t>Define the Question</a:t>
            </a:r>
          </a:p>
          <a:p>
            <a:pPr marL="557198" lvl="1" indent="-214307" defTabSz="-10404612">
              <a:spcBef>
                <a:spcPts val="225"/>
              </a:spcBef>
              <a:defRPr/>
            </a:pPr>
            <a:r>
              <a:rPr lang="en-US" sz="1500" kern="0" dirty="0">
                <a:solidFill>
                  <a:prstClr val="black"/>
                </a:solidFill>
              </a:rPr>
              <a:t>(Create Hypothesis)</a:t>
            </a:r>
          </a:p>
          <a:p>
            <a:pPr marL="557198" lvl="1" indent="-214307" defTabSz="-10404612">
              <a:spcBef>
                <a:spcPts val="225"/>
              </a:spcBef>
              <a:defRPr/>
            </a:pPr>
            <a:r>
              <a:rPr lang="en-US" sz="1500" kern="0" dirty="0">
                <a:solidFill>
                  <a:prstClr val="black"/>
                </a:solidFill>
              </a:rPr>
              <a:t>Create a Repeatable Test</a:t>
            </a:r>
          </a:p>
          <a:p>
            <a:pPr marL="557198" lvl="1" indent="-214307" defTabSz="-10404612">
              <a:spcBef>
                <a:spcPts val="225"/>
              </a:spcBef>
              <a:defRPr/>
            </a:pPr>
            <a:r>
              <a:rPr lang="en-US" sz="1500" kern="0" dirty="0">
                <a:solidFill>
                  <a:prstClr val="black"/>
                </a:solidFill>
              </a:rPr>
              <a:t>Publish Results</a:t>
            </a:r>
          </a:p>
        </p:txBody>
      </p:sp>
      <p:pic>
        <p:nvPicPr>
          <p:cNvPr id="7" name="Picture 6">
            <a:extLst>
              <a:ext uri="{FF2B5EF4-FFF2-40B4-BE49-F238E27FC236}">
                <a16:creationId xmlns:a16="http://schemas.microsoft.com/office/drawing/2014/main" id="{1D100704-6929-43F0-A404-146E62AD437F}"/>
              </a:ext>
            </a:extLst>
          </p:cNvPr>
          <p:cNvPicPr>
            <a:picLocks noChangeAspect="1"/>
          </p:cNvPicPr>
          <p:nvPr/>
        </p:nvPicPr>
        <p:blipFill>
          <a:blip r:embed="rId3"/>
          <a:stretch>
            <a:fillRect/>
          </a:stretch>
        </p:blipFill>
        <p:spPr>
          <a:xfrm>
            <a:off x="7711284" y="1851810"/>
            <a:ext cx="454035" cy="820757"/>
          </a:xfrm>
          <a:prstGeom prst="rect">
            <a:avLst/>
          </a:prstGeom>
        </p:spPr>
      </p:pic>
      <p:pic>
        <p:nvPicPr>
          <p:cNvPr id="8" name="Picture 7">
            <a:extLst>
              <a:ext uri="{FF2B5EF4-FFF2-40B4-BE49-F238E27FC236}">
                <a16:creationId xmlns:a16="http://schemas.microsoft.com/office/drawing/2014/main" id="{67EA6777-E902-46BA-A6A4-960983E02A97}"/>
              </a:ext>
            </a:extLst>
          </p:cNvPr>
          <p:cNvPicPr>
            <a:picLocks noChangeAspect="1"/>
          </p:cNvPicPr>
          <p:nvPr/>
        </p:nvPicPr>
        <p:blipFill>
          <a:blip r:embed="rId4"/>
          <a:stretch>
            <a:fillRect/>
          </a:stretch>
        </p:blipFill>
        <p:spPr>
          <a:xfrm>
            <a:off x="2635239" y="1287750"/>
            <a:ext cx="1560732" cy="1560732"/>
          </a:xfrm>
          <a:prstGeom prst="rect">
            <a:avLst/>
          </a:prstGeom>
        </p:spPr>
      </p:pic>
      <p:sp>
        <p:nvSpPr>
          <p:cNvPr id="9" name="Text Placeholder 2">
            <a:extLst>
              <a:ext uri="{FF2B5EF4-FFF2-40B4-BE49-F238E27FC236}">
                <a16:creationId xmlns:a16="http://schemas.microsoft.com/office/drawing/2014/main" id="{58FDA9D8-411D-4E15-8080-C10896EF4E93}"/>
              </a:ext>
            </a:extLst>
          </p:cNvPr>
          <p:cNvSpPr txBox="1">
            <a:spLocks/>
          </p:cNvSpPr>
          <p:nvPr/>
        </p:nvSpPr>
        <p:spPr bwMode="auto">
          <a:xfrm>
            <a:off x="3087208" y="3862389"/>
            <a:ext cx="3167108" cy="994172"/>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sysClr val="windowText" lastClr="000000"/>
                </a:solidFill>
              </a:rPr>
              <a:t>Artificial Intelligence</a:t>
            </a:r>
          </a:p>
          <a:p>
            <a:pPr marL="557198" lvl="1" indent="-257169" defTabSz="-10404612">
              <a:spcBef>
                <a:spcPts val="225"/>
              </a:spcBef>
              <a:buSzTx/>
              <a:buFont typeface="Wingdings" pitchFamily="2" charset="2"/>
              <a:buChar char="§"/>
              <a:defRPr/>
            </a:pPr>
            <a:r>
              <a:rPr lang="en-US" sz="1650" b="1" kern="0" dirty="0">
                <a:solidFill>
                  <a:sysClr val="windowText" lastClr="000000"/>
                </a:solidFill>
                <a:latin typeface="Calibri" pitchFamily="34" charset="0"/>
              </a:rPr>
              <a:t>Machine Learning</a:t>
            </a:r>
          </a:p>
          <a:p>
            <a:pPr marL="557198" lvl="1" indent="-257169" defTabSz="-10404612">
              <a:spcBef>
                <a:spcPts val="225"/>
              </a:spcBef>
              <a:buSzTx/>
              <a:buFont typeface="Wingdings" pitchFamily="2" charset="2"/>
              <a:buChar char="§"/>
              <a:defRPr/>
            </a:pPr>
            <a:r>
              <a:rPr lang="en-US" sz="1650" b="1" kern="0" dirty="0">
                <a:solidFill>
                  <a:sysClr val="windowText" lastClr="000000"/>
                </a:solidFill>
                <a:latin typeface="Calibri" pitchFamily="34" charset="0"/>
              </a:rPr>
              <a:t>Deep Learning</a:t>
            </a:r>
          </a:p>
        </p:txBody>
      </p:sp>
      <p:sp>
        <p:nvSpPr>
          <p:cNvPr id="3" name="TextBox 2">
            <a:extLst>
              <a:ext uri="{FF2B5EF4-FFF2-40B4-BE49-F238E27FC236}">
                <a16:creationId xmlns:a16="http://schemas.microsoft.com/office/drawing/2014/main" id="{57EC9A6B-5991-6B4F-BC8B-14CA686CDBBA}"/>
              </a:ext>
            </a:extLst>
          </p:cNvPr>
          <p:cNvSpPr txBox="1"/>
          <p:nvPr/>
        </p:nvSpPr>
        <p:spPr>
          <a:xfrm>
            <a:off x="175633" y="4731157"/>
            <a:ext cx="2659565" cy="461665"/>
          </a:xfrm>
          <a:prstGeom prst="rect">
            <a:avLst/>
          </a:prstGeom>
          <a:noFill/>
        </p:spPr>
        <p:txBody>
          <a:bodyPr wrap="square" rtlCol="0">
            <a:spAutoFit/>
          </a:bodyPr>
          <a:lstStyle/>
          <a:p>
            <a:pPr defTabSz="685800"/>
            <a:r>
              <a:rPr lang="en-US" sz="2400" dirty="0">
                <a:solidFill>
                  <a:srgbClr val="70AD47">
                    <a:lumMod val="50000"/>
                  </a:srgbClr>
                </a:solidFill>
                <a:latin typeface="Calibri" panose="020F0502020204030204"/>
              </a:rPr>
              <a:t>http://</a:t>
            </a:r>
            <a:r>
              <a:rPr lang="en-US" sz="2400" dirty="0" err="1">
                <a:solidFill>
                  <a:srgbClr val="70AD47">
                    <a:lumMod val="50000"/>
                  </a:srgbClr>
                </a:solidFill>
                <a:latin typeface="Calibri" panose="020F0502020204030204"/>
              </a:rPr>
              <a:t>aka.ms</a:t>
            </a:r>
            <a:r>
              <a:rPr lang="en-US" sz="2400" dirty="0">
                <a:solidFill>
                  <a:srgbClr val="70AD47">
                    <a:lumMod val="50000"/>
                  </a:srgbClr>
                </a:solidFill>
                <a:latin typeface="Calibri" panose="020F0502020204030204"/>
              </a:rPr>
              <a:t>/</a:t>
            </a:r>
            <a:r>
              <a:rPr lang="en-US" sz="2400" dirty="0" err="1">
                <a:solidFill>
                  <a:srgbClr val="70AD47">
                    <a:lumMod val="50000"/>
                  </a:srgbClr>
                </a:solidFill>
                <a:latin typeface="Calibri" panose="020F0502020204030204"/>
              </a:rPr>
              <a:t>tdsp</a:t>
            </a:r>
            <a:endParaRPr lang="en-US" sz="2400" dirty="0">
              <a:solidFill>
                <a:srgbClr val="70AD47">
                  <a:lumMod val="50000"/>
                </a:srgbClr>
              </a:solidFill>
              <a:latin typeface="Calibri" panose="020F0502020204030204"/>
            </a:endParaRPr>
          </a:p>
        </p:txBody>
      </p:sp>
    </p:spTree>
    <p:extLst>
      <p:ext uri="{BB962C8B-B14F-4D97-AF65-F5344CB8AC3E}">
        <p14:creationId xmlns:p14="http://schemas.microsoft.com/office/powerpoint/2010/main" val="236727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500"/>
                                        <p:tgtEl>
                                          <p:spTgt spid="6">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500"/>
                                        <p:tgtEl>
                                          <p:spTgt spid="6">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4" end="4"/>
                                            </p:txEl>
                                          </p:spTgt>
                                        </p:tgtEl>
                                        <p:attrNameLst>
                                          <p:attrName>style.visibility</p:attrName>
                                        </p:attrNameLst>
                                      </p:cBhvr>
                                      <p:to>
                                        <p:strVal val="visible"/>
                                      </p:to>
                                    </p:set>
                                    <p:animEffect transition="in" filter="fade">
                                      <p:cBhvr>
                                        <p:cTn id="46" dur="500"/>
                                        <p:tgtEl>
                                          <p:spTgt spid="6">
                                            <p:txEl>
                                              <p:pRg st="4" end="4"/>
                                            </p:txEl>
                                          </p:spTgt>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0" end="0"/>
                                            </p:txEl>
                                          </p:spTgt>
                                        </p:tgtEl>
                                        <p:attrNameLst>
                                          <p:attrName>style.visibility</p:attrName>
                                        </p:attrNameLst>
                                      </p:cBhvr>
                                      <p:to>
                                        <p:strVal val="visible"/>
                                      </p:to>
                                    </p:set>
                                    <p:animEffect transition="in" filter="fade">
                                      <p:cBhvr>
                                        <p:cTn id="55" dur="500"/>
                                        <p:tgtEl>
                                          <p:spTgt spid="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xEl>
                                              <p:pRg st="1" end="1"/>
                                            </p:txEl>
                                          </p:spTgt>
                                        </p:tgtEl>
                                        <p:attrNameLst>
                                          <p:attrName>style.visibility</p:attrName>
                                        </p:attrNameLst>
                                      </p:cBhvr>
                                      <p:to>
                                        <p:strVal val="visible"/>
                                      </p:to>
                                    </p:set>
                                    <p:animEffect transition="in" filter="fade">
                                      <p:cBhvr>
                                        <p:cTn id="60" dur="500"/>
                                        <p:tgtEl>
                                          <p:spTgt spid="9">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xEl>
                                              <p:pRg st="2" end="2"/>
                                            </p:txEl>
                                          </p:spTgt>
                                        </p:tgtEl>
                                        <p:attrNameLst>
                                          <p:attrName>style.visibility</p:attrName>
                                        </p:attrNameLst>
                                      </p:cBhvr>
                                      <p:to>
                                        <p:strVal val="visible"/>
                                      </p:to>
                                    </p:set>
                                    <p:animEffect transition="in" filter="fade">
                                      <p:cBhvr>
                                        <p:cTn id="65"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Progression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2849BA90-454E-9B47-8A1A-A258B0B23188}"/>
              </a:ext>
            </a:extLst>
          </p:cNvPr>
          <p:cNvPicPr>
            <a:picLocks noChangeAspect="1"/>
          </p:cNvPicPr>
          <p:nvPr/>
        </p:nvPicPr>
        <p:blipFill>
          <a:blip r:embed="rId3"/>
          <a:stretch>
            <a:fillRect/>
          </a:stretch>
        </p:blipFill>
        <p:spPr>
          <a:xfrm>
            <a:off x="777863" y="955357"/>
            <a:ext cx="7813341" cy="3953551"/>
          </a:xfrm>
          <a:prstGeom prst="rect">
            <a:avLst/>
          </a:prstGeom>
        </p:spPr>
      </p:pic>
      <p:sp>
        <p:nvSpPr>
          <p:cNvPr id="9" name="Rectangle 8">
            <a:extLst>
              <a:ext uri="{FF2B5EF4-FFF2-40B4-BE49-F238E27FC236}">
                <a16:creationId xmlns:a16="http://schemas.microsoft.com/office/drawing/2014/main" id="{124933B2-7C65-DC42-982F-3B3714055DEE}"/>
              </a:ext>
            </a:extLst>
          </p:cNvPr>
          <p:cNvSpPr/>
          <p:nvPr/>
        </p:nvSpPr>
        <p:spPr bwMode="auto">
          <a:xfrm>
            <a:off x="3740727" y="2144684"/>
            <a:ext cx="4850476" cy="2764224"/>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7" name="Rectangle 6">
            <a:extLst>
              <a:ext uri="{FF2B5EF4-FFF2-40B4-BE49-F238E27FC236}">
                <a16:creationId xmlns:a16="http://schemas.microsoft.com/office/drawing/2014/main" id="{399807DC-AD59-4A4D-A9D7-0136D1271748}"/>
              </a:ext>
            </a:extLst>
          </p:cNvPr>
          <p:cNvSpPr/>
          <p:nvPr/>
        </p:nvSpPr>
        <p:spPr bwMode="auto">
          <a:xfrm>
            <a:off x="5710844" y="2144684"/>
            <a:ext cx="2880359" cy="2764224"/>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D49E72A2-4C52-2C4E-A5C8-76C4E262AB63}"/>
              </a:ext>
            </a:extLst>
          </p:cNvPr>
          <p:cNvSpPr/>
          <p:nvPr/>
        </p:nvSpPr>
        <p:spPr bwMode="auto">
          <a:xfrm>
            <a:off x="777862" y="955356"/>
            <a:ext cx="7813341" cy="11893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09172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grpId="1" nodeType="clickEffect">
                                  <p:stCondLst>
                                    <p:cond delay="0"/>
                                  </p:stCondLst>
                                  <p:childTnLst>
                                    <p:anim calcmode="lin" valueType="num">
                                      <p:cBhvr additive="base">
                                        <p:cTn id="20" dur="500"/>
                                        <p:tgtEl>
                                          <p:spTgt spid="9"/>
                                        </p:tgtEl>
                                        <p:attrNameLst>
                                          <p:attrName>ppt_y</p:attrName>
                                        </p:attrNameLst>
                                      </p:cBhvr>
                                      <p:tavLst>
                                        <p:tav tm="0">
                                          <p:val>
                                            <p:strVal val="#ppt_y"/>
                                          </p:val>
                                        </p:tav>
                                        <p:tav tm="100000">
                                          <p:val>
                                            <p:strVal val="#ppt_y+#ppt_h*1.125000"/>
                                          </p:val>
                                        </p:tav>
                                      </p:tavLst>
                                    </p:anim>
                                    <p:animEffect transition="out" filter="wipe(down)">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0"/>
                                        <p:tgtEl>
                                          <p:spTgt spid="7"/>
                                        </p:tgtEl>
                                        <p:attrNameLst>
                                          <p:attrName>ppt_y</p:attrName>
                                        </p:attrNameLst>
                                      </p:cBhvr>
                                      <p:tavLst>
                                        <p:tav tm="0">
                                          <p:val>
                                            <p:strVal val="#ppt_y"/>
                                          </p:val>
                                        </p:tav>
                                        <p:tav tm="100000">
                                          <p:val>
                                            <p:strVal val="#ppt_y+#ppt_h*1.125000"/>
                                          </p:val>
                                        </p:tav>
                                      </p:tavLst>
                                    </p:anim>
                                    <p:animEffect transition="out" filter="wipe(down)">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7" grpId="0" animBg="1"/>
      <p:bldP spid="7" grpId="1" animBg="1"/>
      <p:bldP spid="10" grpId="0" animBg="1"/>
    </p:bldLst>
  </p:timing>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5.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SQLintersection">
  <a:themeElements>
    <a:clrScheme name="Azure + AI Conf">
      <a:dk1>
        <a:srgbClr val="000000"/>
      </a:dk1>
      <a:lt1>
        <a:srgbClr val="FFFFFF"/>
      </a:lt1>
      <a:dk2>
        <a:srgbClr val="335B74"/>
      </a:dk2>
      <a:lt2>
        <a:srgbClr val="DFE3E5"/>
      </a:lt2>
      <a:accent1>
        <a:srgbClr val="273573"/>
      </a:accent1>
      <a:accent2>
        <a:srgbClr val="2683C6"/>
      </a:accent2>
      <a:accent3>
        <a:srgbClr val="5586B0"/>
      </a:accent3>
      <a:accent4>
        <a:srgbClr val="77B342"/>
      </a:accent4>
      <a:accent5>
        <a:srgbClr val="3E8853"/>
      </a:accent5>
      <a:accent6>
        <a:srgbClr val="62A39F"/>
      </a:accent6>
      <a:hlink>
        <a:srgbClr val="6EAC1C"/>
      </a:hlink>
      <a:folHlink>
        <a:srgbClr val="B26B02"/>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F28D43E4-9321-4EAA-B7F6-86142306EE31}"/>
    </a:ext>
  </a:extLst>
</a:theme>
</file>

<file path=ppt/theme/theme8.xml><?xml version="1.0" encoding="utf-8"?>
<a:theme xmlns:a="http://schemas.openxmlformats.org/drawingml/2006/main" name="1_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2" ma:contentTypeDescription="Create a new document." ma:contentTypeScope="" ma:versionID="9cca9bff1e76581c6c3a239b002a237e">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badc01998770ca9dfb792c6e05e8707d"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9E8F01-8DFB-414B-BEE9-8CACFC5B0407}">
  <ds:schemaRefs>
    <ds:schemaRef ds:uri="3ae6f26d-9444-4782-a775-fd15bae28999"/>
    <ds:schemaRef ds:uri="72c0272b-f05b-475f-9459-f7525b8ef3e1"/>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schemas.microsoft.com/sharepoint/v3"/>
    <ds:schemaRef ds:uri="http://purl.org/dc/term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D85E4516-B0D1-475D-BF3E-27246D991186}">
  <ds:schemaRefs>
    <ds:schemaRef ds:uri="http://schemas.microsoft.com/sharepoint/v3/contenttype/forms"/>
  </ds:schemaRefs>
</ds:datastoreItem>
</file>

<file path=customXml/itemProps3.xml><?xml version="1.0" encoding="utf-8"?>
<ds:datastoreItem xmlns:ds="http://schemas.openxmlformats.org/officeDocument/2006/customXml" ds:itemID="{57789BB2-6909-44D9-9735-0192D2AB31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8189</TotalTime>
  <Words>5667</Words>
  <Application>Microsoft Office PowerPoint</Application>
  <PresentationFormat>On-screen Show (16:9)</PresentationFormat>
  <Paragraphs>734</Paragraphs>
  <Slides>41</Slides>
  <Notes>28</Notes>
  <HiddenSlides>11</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41</vt:i4>
      </vt:variant>
    </vt:vector>
  </HeadingPairs>
  <TitlesOfParts>
    <vt:vector size="63" baseType="lpstr">
      <vt:lpstr>Arial</vt:lpstr>
      <vt:lpstr>Calibri</vt:lpstr>
      <vt:lpstr>Calibri Light</vt:lpstr>
      <vt:lpstr>Cambria</vt:lpstr>
      <vt:lpstr>Cambria Math</vt:lpstr>
      <vt:lpstr>Gill Sans</vt:lpstr>
      <vt:lpstr>Myriad Pro</vt:lpstr>
      <vt:lpstr>Segoe UI</vt:lpstr>
      <vt:lpstr>Segoe UI Light</vt:lpstr>
      <vt:lpstr>Segoe UI Semibold</vt:lpstr>
      <vt:lpstr>Segoe UI Semilight</vt:lpstr>
      <vt:lpstr>Tekton Pro</vt:lpstr>
      <vt:lpstr>Verdana</vt:lpstr>
      <vt:lpstr>Wingdings</vt:lpstr>
      <vt:lpstr>PASS 2013_SpeakerTemplate_16x9</vt:lpstr>
      <vt:lpstr>1_PASS 2013_SpeakerTemplate_16x9</vt:lpstr>
      <vt:lpstr>Office Theme</vt:lpstr>
      <vt:lpstr>2_Build 2019 Black</vt:lpstr>
      <vt:lpstr>2_5-50203_Microsoft_Ignite_Template</vt:lpstr>
      <vt:lpstr>SQLintersection</vt:lpstr>
      <vt:lpstr>Microsoft 365 PPT Template - 2018</vt:lpstr>
      <vt:lpstr>1_SQLintersection</vt:lpstr>
      <vt:lpstr>PowerPoint Presentation</vt:lpstr>
      <vt:lpstr>A Behind the Scenes Look at ML, AI and Deep Learning</vt:lpstr>
      <vt:lpstr>PASS Summit Learning Pathway: AI for Everyone</vt:lpstr>
      <vt:lpstr> AI ML DL for the Data Professional</vt:lpstr>
      <vt:lpstr>Reminder: Intersect with Speakers and Attendees</vt:lpstr>
      <vt:lpstr>Agenda</vt:lpstr>
      <vt:lpstr>Data Science</vt:lpstr>
      <vt:lpstr>Data Science Described</vt:lpstr>
      <vt:lpstr>Progression</vt:lpstr>
      <vt:lpstr>Artificial Intelligence</vt:lpstr>
      <vt:lpstr>Artificial Intelligence</vt:lpstr>
      <vt:lpstr>Artificial Intelligence Uses and Implementation Families</vt:lpstr>
      <vt:lpstr>Demo  Applied AI in SQL </vt:lpstr>
      <vt:lpstr>Artificial Intelligence Uses and Implementation Families</vt:lpstr>
      <vt:lpstr>Machine Learning</vt:lpstr>
      <vt:lpstr>Machine Learning</vt:lpstr>
      <vt:lpstr>Machine Learning Simplified</vt:lpstr>
      <vt:lpstr>Machine Learning Uses and Algorithm Families</vt:lpstr>
      <vt:lpstr>Languages and Libraries</vt:lpstr>
      <vt:lpstr>Example Code</vt:lpstr>
      <vt:lpstr>Demo  Machine Learning in SQL</vt:lpstr>
      <vt:lpstr>Deep Learning</vt:lpstr>
      <vt:lpstr>Complex Predictions and Classifications</vt:lpstr>
      <vt:lpstr>Understanding Deep Learning  Learning through layers</vt:lpstr>
      <vt:lpstr>Understanding Deep Learning  Learning through layers</vt:lpstr>
      <vt:lpstr>PowerPoint Presentation</vt:lpstr>
      <vt:lpstr>PowerPoint Presentation</vt:lpstr>
      <vt:lpstr>PowerPoint Presentation</vt:lpstr>
      <vt:lpstr>Demo  Not-so-deep Learning with Neural Networks  aka.ms/nndemo</vt:lpstr>
      <vt:lpstr>Platforms and tools</vt:lpstr>
      <vt:lpstr>PowerPoint Presentation</vt:lpstr>
      <vt:lpstr>PowerPoint Presentation</vt:lpstr>
      <vt:lpstr>PowerPoint Presentation</vt:lpstr>
      <vt:lpstr>Hybrid Modeling and Deployments Deploy and manage models on internal systems or intelligent cloud and edge </vt:lpstr>
      <vt:lpstr>Resources</vt:lpstr>
      <vt:lpstr>PowerPoint Presentation</vt:lpstr>
      <vt:lpstr>PASS Summit Learning Pathway: AI for Everyone</vt:lpstr>
      <vt:lpstr>Resources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Hoffman</dc:creator>
  <cp:lastModifiedBy>Anna Hoffman</cp:lastModifiedBy>
  <cp:revision>34</cp:revision>
  <dcterms:created xsi:type="dcterms:W3CDTF">2019-10-25T12:47:01Z</dcterms:created>
  <dcterms:modified xsi:type="dcterms:W3CDTF">2019-11-19T03:28:29Z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antho@microsoft.com</vt:lpwstr>
  </property>
  <property fmtid="{D5CDD505-2E9C-101B-9397-08002B2CF9AE}" pid="5" name="MSIP_Label_f42aa342-8706-4288-bd11-ebb85995028c_SetDate">
    <vt:lpwstr>2019-10-25T14:16:07.3624655Z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275a7e48-f995-4f88-90ba-b4fbc11a6be1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